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5" r:id="rId1"/>
  </p:sldMasterIdLst>
  <p:notesMasterIdLst>
    <p:notesMasterId r:id="rId52"/>
  </p:notesMasterIdLst>
  <p:handoutMasterIdLst>
    <p:handoutMasterId r:id="rId53"/>
  </p:handoutMasterIdLst>
  <p:sldIdLst>
    <p:sldId id="278" r:id="rId2"/>
    <p:sldId id="311" r:id="rId3"/>
    <p:sldId id="367" r:id="rId4"/>
    <p:sldId id="333" r:id="rId5"/>
    <p:sldId id="346" r:id="rId6"/>
    <p:sldId id="348" r:id="rId7"/>
    <p:sldId id="316" r:id="rId8"/>
    <p:sldId id="365" r:id="rId9"/>
    <p:sldId id="399" r:id="rId10"/>
    <p:sldId id="323" r:id="rId11"/>
    <p:sldId id="404" r:id="rId12"/>
    <p:sldId id="298" r:id="rId13"/>
    <p:sldId id="349" r:id="rId14"/>
    <p:sldId id="312" r:id="rId15"/>
    <p:sldId id="345" r:id="rId16"/>
    <p:sldId id="410" r:id="rId17"/>
    <p:sldId id="315" r:id="rId18"/>
    <p:sldId id="320" r:id="rId19"/>
    <p:sldId id="396" r:id="rId20"/>
    <p:sldId id="405" r:id="rId21"/>
    <p:sldId id="424" r:id="rId22"/>
    <p:sldId id="397" r:id="rId23"/>
    <p:sldId id="406" r:id="rId24"/>
    <p:sldId id="409" r:id="rId25"/>
    <p:sldId id="381" r:id="rId26"/>
    <p:sldId id="383" r:id="rId27"/>
    <p:sldId id="382" r:id="rId28"/>
    <p:sldId id="384" r:id="rId29"/>
    <p:sldId id="385" r:id="rId30"/>
    <p:sldId id="389" r:id="rId31"/>
    <p:sldId id="390" r:id="rId32"/>
    <p:sldId id="393" r:id="rId33"/>
    <p:sldId id="394" r:id="rId34"/>
    <p:sldId id="368" r:id="rId35"/>
    <p:sldId id="402" r:id="rId36"/>
    <p:sldId id="423" r:id="rId37"/>
    <p:sldId id="370" r:id="rId38"/>
    <p:sldId id="372" r:id="rId39"/>
    <p:sldId id="411" r:id="rId40"/>
    <p:sldId id="418" r:id="rId41"/>
    <p:sldId id="412" r:id="rId42"/>
    <p:sldId id="419" r:id="rId43"/>
    <p:sldId id="416" r:id="rId44"/>
    <p:sldId id="415" r:id="rId45"/>
    <p:sldId id="420" r:id="rId46"/>
    <p:sldId id="421" r:id="rId47"/>
    <p:sldId id="347" r:id="rId48"/>
    <p:sldId id="318" r:id="rId49"/>
    <p:sldId id="362" r:id="rId50"/>
    <p:sldId id="361" r:id="rId51"/>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3300"/>
    <a:srgbClr val="F0FCFE"/>
    <a:srgbClr val="E6FBFE"/>
    <a:srgbClr val="FF0000"/>
    <a:srgbClr val="FFFF00"/>
    <a:srgbClr val="B0AE48"/>
    <a:srgbClr val="A3A143"/>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39" autoAdjust="0"/>
    <p:restoredTop sz="92072" autoAdjust="0"/>
  </p:normalViewPr>
  <p:slideViewPr>
    <p:cSldViewPr>
      <p:cViewPr varScale="1">
        <p:scale>
          <a:sx n="45" d="100"/>
          <a:sy n="45" d="100"/>
        </p:scale>
        <p:origin x="-93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640"/>
    </p:cViewPr>
  </p:sorterViewPr>
  <p:notesViewPr>
    <p:cSldViewPr>
      <p:cViewPr>
        <p:scale>
          <a:sx n="100" d="100"/>
          <a:sy n="100" d="100"/>
        </p:scale>
        <p:origin x="-1638" y="936"/>
      </p:cViewPr>
      <p:guideLst>
        <p:guide orient="horz" pos="3110"/>
        <p:guide pos="2142"/>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Disco%20extra&#237;ble\LeonarERas\datosleonardo101212.xl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style val="1"/>
  <c:chart>
    <c:plotArea>
      <c:layout/>
      <c:lineChart>
        <c:grouping val="standard"/>
        <c:ser>
          <c:idx val="0"/>
          <c:order val="0"/>
          <c:tx>
            <c:strRef>
              <c:f>Hoja1!$A$3:$E$3</c:f>
              <c:strCache>
                <c:ptCount val="1"/>
                <c:pt idx="0">
                  <c:v>Ocupación</c:v>
                </c:pt>
              </c:strCache>
            </c:strRef>
          </c:tx>
          <c:cat>
            <c:strRef>
              <c:f>Hoja1!$F$2:$M$2</c:f>
              <c:strCache>
                <c:ptCount val="8"/>
                <c:pt idx="0">
                  <c:v>2003-2005</c:v>
                </c:pt>
                <c:pt idx="1">
                  <c:v>2004-2006</c:v>
                </c:pt>
                <c:pt idx="2">
                  <c:v>2005-2007</c:v>
                </c:pt>
                <c:pt idx="3">
                  <c:v>2006-2008</c:v>
                </c:pt>
                <c:pt idx="4">
                  <c:v>2007-09</c:v>
                </c:pt>
                <c:pt idx="5">
                  <c:v>2008-10</c:v>
                </c:pt>
                <c:pt idx="6">
                  <c:v>2009-11</c:v>
                </c:pt>
                <c:pt idx="7">
                  <c:v>2010-12</c:v>
                </c:pt>
              </c:strCache>
            </c:strRef>
          </c:cat>
          <c:val>
            <c:numRef>
              <c:f>Hoja1!$F$3:$M$3</c:f>
              <c:numCache>
                <c:formatCode>0.00%</c:formatCode>
                <c:ptCount val="8"/>
                <c:pt idx="0">
                  <c:v>0.73700000000000032</c:v>
                </c:pt>
                <c:pt idx="1">
                  <c:v>0.85000000000000031</c:v>
                </c:pt>
                <c:pt idx="2">
                  <c:v>0.7080000000000003</c:v>
                </c:pt>
                <c:pt idx="3" formatCode="0%">
                  <c:v>0.70000000000000029</c:v>
                </c:pt>
                <c:pt idx="4" formatCode="0%">
                  <c:v>0.63000000000000034</c:v>
                </c:pt>
                <c:pt idx="5">
                  <c:v>0.66600000000000048</c:v>
                </c:pt>
                <c:pt idx="6" formatCode="0%">
                  <c:v>0.56999999999999995</c:v>
                </c:pt>
                <c:pt idx="7" formatCode="0%">
                  <c:v>0.77000000000000013</c:v>
                </c:pt>
              </c:numCache>
            </c:numRef>
          </c:val>
        </c:ser>
        <c:ser>
          <c:idx val="1"/>
          <c:order val="1"/>
          <c:tx>
            <c:strRef>
              <c:f>Hoja1!$A$4:$E$4</c:f>
              <c:strCache>
                <c:ptCount val="1"/>
                <c:pt idx="0">
                  <c:v>inserción internacional</c:v>
                </c:pt>
              </c:strCache>
            </c:strRef>
          </c:tx>
          <c:cat>
            <c:strRef>
              <c:f>Hoja1!$F$2:$M$2</c:f>
              <c:strCache>
                <c:ptCount val="8"/>
                <c:pt idx="0">
                  <c:v>2003-2005</c:v>
                </c:pt>
                <c:pt idx="1">
                  <c:v>2004-2006</c:v>
                </c:pt>
                <c:pt idx="2">
                  <c:v>2005-2007</c:v>
                </c:pt>
                <c:pt idx="3">
                  <c:v>2006-2008</c:v>
                </c:pt>
                <c:pt idx="4">
                  <c:v>2007-09</c:v>
                </c:pt>
                <c:pt idx="5">
                  <c:v>2008-10</c:v>
                </c:pt>
                <c:pt idx="6">
                  <c:v>2009-11</c:v>
                </c:pt>
                <c:pt idx="7">
                  <c:v>2010-12</c:v>
                </c:pt>
              </c:strCache>
            </c:strRef>
          </c:cat>
          <c:val>
            <c:numRef>
              <c:f>Hoja1!$F$4:$M$4</c:f>
              <c:numCache>
                <c:formatCode>0.00%</c:formatCode>
                <c:ptCount val="8"/>
                <c:pt idx="0">
                  <c:v>0.7140000000000003</c:v>
                </c:pt>
                <c:pt idx="1">
                  <c:v>0.4</c:v>
                </c:pt>
                <c:pt idx="2" formatCode="0%">
                  <c:v>0.25</c:v>
                </c:pt>
                <c:pt idx="3" formatCode="0%">
                  <c:v>0.5</c:v>
                </c:pt>
                <c:pt idx="4">
                  <c:v>0.73680000000000034</c:v>
                </c:pt>
                <c:pt idx="5" formatCode="0%">
                  <c:v>0.75000000000000033</c:v>
                </c:pt>
                <c:pt idx="6" formatCode="0%">
                  <c:v>0.5</c:v>
                </c:pt>
                <c:pt idx="7" formatCode="0%">
                  <c:v>0.56999999999999995</c:v>
                </c:pt>
              </c:numCache>
            </c:numRef>
          </c:val>
        </c:ser>
        <c:ser>
          <c:idx val="2"/>
          <c:order val="2"/>
          <c:tx>
            <c:strRef>
              <c:f>Hoja1!$A$5:$E$5</c:f>
              <c:strCache>
                <c:ptCount val="1"/>
                <c:pt idx="0">
                  <c:v>Misma empresa</c:v>
                </c:pt>
              </c:strCache>
            </c:strRef>
          </c:tx>
          <c:cat>
            <c:strRef>
              <c:f>Hoja1!$F$2:$M$2</c:f>
              <c:strCache>
                <c:ptCount val="8"/>
                <c:pt idx="0">
                  <c:v>2003-2005</c:v>
                </c:pt>
                <c:pt idx="1">
                  <c:v>2004-2006</c:v>
                </c:pt>
                <c:pt idx="2">
                  <c:v>2005-2007</c:v>
                </c:pt>
                <c:pt idx="3">
                  <c:v>2006-2008</c:v>
                </c:pt>
                <c:pt idx="4">
                  <c:v>2007-09</c:v>
                </c:pt>
                <c:pt idx="5">
                  <c:v>2008-10</c:v>
                </c:pt>
                <c:pt idx="6">
                  <c:v>2009-11</c:v>
                </c:pt>
                <c:pt idx="7">
                  <c:v>2010-12</c:v>
                </c:pt>
              </c:strCache>
            </c:strRef>
          </c:cat>
          <c:val>
            <c:numRef>
              <c:f>Hoja1!$F$5:$M$5</c:f>
              <c:numCache>
                <c:formatCode>0%</c:formatCode>
                <c:ptCount val="8"/>
                <c:pt idx="0" formatCode="0.00%">
                  <c:v>0.26300000000000001</c:v>
                </c:pt>
                <c:pt idx="1">
                  <c:v>0.18000000000000008</c:v>
                </c:pt>
                <c:pt idx="2" formatCode="0.00%">
                  <c:v>0.15400000000000008</c:v>
                </c:pt>
                <c:pt idx="3" formatCode="0.00%">
                  <c:v>0.21700000000000008</c:v>
                </c:pt>
                <c:pt idx="4">
                  <c:v>0.33000000000000024</c:v>
                </c:pt>
                <c:pt idx="5">
                  <c:v>0.23</c:v>
                </c:pt>
                <c:pt idx="6">
                  <c:v>0.30000000000000016</c:v>
                </c:pt>
                <c:pt idx="7">
                  <c:v>0.38000000000000017</c:v>
                </c:pt>
              </c:numCache>
            </c:numRef>
          </c:val>
        </c:ser>
        <c:marker val="1"/>
        <c:axId val="46332544"/>
        <c:axId val="60572032"/>
      </c:lineChart>
      <c:catAx>
        <c:axId val="46332544"/>
        <c:scaling>
          <c:orientation val="minMax"/>
        </c:scaling>
        <c:axPos val="b"/>
        <c:tickLblPos val="nextTo"/>
        <c:txPr>
          <a:bodyPr/>
          <a:lstStyle/>
          <a:p>
            <a:pPr>
              <a:defRPr lang="es-ES"/>
            </a:pPr>
            <a:endParaRPr lang="es-ES"/>
          </a:p>
        </c:txPr>
        <c:crossAx val="60572032"/>
        <c:crosses val="autoZero"/>
        <c:auto val="1"/>
        <c:lblAlgn val="ctr"/>
        <c:lblOffset val="100"/>
      </c:catAx>
      <c:valAx>
        <c:axId val="60572032"/>
        <c:scaling>
          <c:orientation val="minMax"/>
        </c:scaling>
        <c:axPos val="l"/>
        <c:majorGridlines/>
        <c:numFmt formatCode="0.00%" sourceLinked="1"/>
        <c:tickLblPos val="nextTo"/>
        <c:txPr>
          <a:bodyPr/>
          <a:lstStyle/>
          <a:p>
            <a:pPr>
              <a:defRPr lang="es-ES"/>
            </a:pPr>
            <a:endParaRPr lang="es-ES"/>
          </a:p>
        </c:txPr>
        <c:crossAx val="46332544"/>
        <c:crosses val="autoZero"/>
        <c:crossBetween val="between"/>
      </c:valAx>
    </c:plotArea>
    <c:legend>
      <c:legendPos val="r"/>
      <c:layout/>
      <c:txPr>
        <a:bodyPr/>
        <a:lstStyle/>
        <a:p>
          <a:pPr>
            <a:defRPr lang="es-ES"/>
          </a:pPr>
          <a:endParaRPr lang="es-ES"/>
        </a:p>
      </c:txPr>
    </c:legend>
    <c:plotVisOnly val="1"/>
  </c:chart>
  <c:txPr>
    <a:bodyPr/>
    <a:lstStyle/>
    <a:p>
      <a:pPr>
        <a:defRPr sz="1800"/>
      </a:pPr>
      <a:endParaRPr lang="es-E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46400" cy="458788"/>
          </a:xfrm>
          <a:prstGeom prst="rect">
            <a:avLst/>
          </a:prstGeom>
          <a:noFill/>
          <a:ln w="9525">
            <a:noFill/>
            <a:miter lim="800000"/>
            <a:headEnd/>
            <a:tailEnd/>
          </a:ln>
          <a:effectLst/>
        </p:spPr>
        <p:txBody>
          <a:bodyPr vert="horz" wrap="square" lIns="91960" tIns="45980" rIns="91960" bIns="45980" numCol="1" anchor="t" anchorCtr="0" compatLnSpc="1">
            <a:prstTxWarp prst="textNoShape">
              <a:avLst/>
            </a:prstTxWarp>
          </a:bodyPr>
          <a:lstStyle>
            <a:lvl1pPr defTabSz="920750" eaLnBrk="0" hangingPunct="0">
              <a:defRPr sz="1300">
                <a:latin typeface="Times New Roman" pitchFamily="18" charset="0"/>
              </a:defRPr>
            </a:lvl1pPr>
          </a:lstStyle>
          <a:p>
            <a:pPr>
              <a:defRPr/>
            </a:pPr>
            <a:endParaRPr lang="es-ES_tradnl"/>
          </a:p>
        </p:txBody>
      </p:sp>
      <p:sp>
        <p:nvSpPr>
          <p:cNvPr id="54275" name="Rectangle 3"/>
          <p:cNvSpPr>
            <a:spLocks noGrp="1" noChangeArrowheads="1"/>
          </p:cNvSpPr>
          <p:nvPr>
            <p:ph type="dt" sz="quarter" idx="1"/>
          </p:nvPr>
        </p:nvSpPr>
        <p:spPr bwMode="auto">
          <a:xfrm>
            <a:off x="3851275" y="0"/>
            <a:ext cx="2946400" cy="458788"/>
          </a:xfrm>
          <a:prstGeom prst="rect">
            <a:avLst/>
          </a:prstGeom>
          <a:noFill/>
          <a:ln w="9525">
            <a:noFill/>
            <a:miter lim="800000"/>
            <a:headEnd/>
            <a:tailEnd/>
          </a:ln>
          <a:effectLst/>
        </p:spPr>
        <p:txBody>
          <a:bodyPr vert="horz" wrap="square" lIns="91960" tIns="45980" rIns="91960" bIns="45980" numCol="1" anchor="t" anchorCtr="0" compatLnSpc="1">
            <a:prstTxWarp prst="textNoShape">
              <a:avLst/>
            </a:prstTxWarp>
          </a:bodyPr>
          <a:lstStyle>
            <a:lvl1pPr algn="r" defTabSz="920750" eaLnBrk="0" hangingPunct="0">
              <a:defRPr sz="1300">
                <a:latin typeface="Times New Roman" pitchFamily="18" charset="0"/>
              </a:defRPr>
            </a:lvl1pPr>
          </a:lstStyle>
          <a:p>
            <a:pPr>
              <a:defRPr/>
            </a:pPr>
            <a:endParaRPr lang="es-ES_tradnl"/>
          </a:p>
        </p:txBody>
      </p:sp>
      <p:sp>
        <p:nvSpPr>
          <p:cNvPr id="54276" name="Rectangle 4"/>
          <p:cNvSpPr>
            <a:spLocks noGrp="1" noChangeArrowheads="1"/>
          </p:cNvSpPr>
          <p:nvPr>
            <p:ph type="ftr" sz="quarter" idx="2"/>
          </p:nvPr>
        </p:nvSpPr>
        <p:spPr bwMode="auto">
          <a:xfrm>
            <a:off x="0" y="9374188"/>
            <a:ext cx="2946400" cy="534987"/>
          </a:xfrm>
          <a:prstGeom prst="rect">
            <a:avLst/>
          </a:prstGeom>
          <a:noFill/>
          <a:ln w="9525">
            <a:noFill/>
            <a:miter lim="800000"/>
            <a:headEnd/>
            <a:tailEnd/>
          </a:ln>
          <a:effectLst/>
        </p:spPr>
        <p:txBody>
          <a:bodyPr vert="horz" wrap="square" lIns="91960" tIns="45980" rIns="91960" bIns="45980" numCol="1" anchor="b" anchorCtr="0" compatLnSpc="1">
            <a:prstTxWarp prst="textNoShape">
              <a:avLst/>
            </a:prstTxWarp>
          </a:bodyPr>
          <a:lstStyle>
            <a:lvl1pPr defTabSz="920750" eaLnBrk="0" hangingPunct="0">
              <a:defRPr sz="1300">
                <a:latin typeface="Times New Roman" pitchFamily="18" charset="0"/>
              </a:defRPr>
            </a:lvl1pPr>
          </a:lstStyle>
          <a:p>
            <a:pPr>
              <a:defRPr/>
            </a:pPr>
            <a:endParaRPr lang="es-ES_tradnl"/>
          </a:p>
        </p:txBody>
      </p:sp>
      <p:sp>
        <p:nvSpPr>
          <p:cNvPr id="54277" name="Rectangle 5"/>
          <p:cNvSpPr>
            <a:spLocks noGrp="1" noChangeArrowheads="1"/>
          </p:cNvSpPr>
          <p:nvPr>
            <p:ph type="sldNum" sz="quarter" idx="3"/>
          </p:nvPr>
        </p:nvSpPr>
        <p:spPr bwMode="auto">
          <a:xfrm>
            <a:off x="3851275" y="9374188"/>
            <a:ext cx="2946400" cy="534987"/>
          </a:xfrm>
          <a:prstGeom prst="rect">
            <a:avLst/>
          </a:prstGeom>
          <a:noFill/>
          <a:ln w="9525">
            <a:noFill/>
            <a:miter lim="800000"/>
            <a:headEnd/>
            <a:tailEnd/>
          </a:ln>
          <a:effectLst/>
        </p:spPr>
        <p:txBody>
          <a:bodyPr vert="horz" wrap="square" lIns="91960" tIns="45980" rIns="91960" bIns="45980" numCol="1" anchor="b" anchorCtr="0" compatLnSpc="1">
            <a:prstTxWarp prst="textNoShape">
              <a:avLst/>
            </a:prstTxWarp>
          </a:bodyPr>
          <a:lstStyle>
            <a:lvl1pPr algn="r" defTabSz="920750" eaLnBrk="0" hangingPunct="0">
              <a:defRPr sz="1300">
                <a:latin typeface="Times New Roman" pitchFamily="18" charset="0"/>
              </a:defRPr>
            </a:lvl1pPr>
          </a:lstStyle>
          <a:p>
            <a:pPr>
              <a:defRPr/>
            </a:pPr>
            <a:fld id="{F7CEBABC-1B2C-4A27-BA3F-949988D7F51B}" type="slidenum">
              <a:rPr lang="es-ES_tradnl"/>
              <a:pPr>
                <a:defRPr/>
              </a:pPr>
              <a:t>‹Nº›</a:t>
            </a:fld>
            <a:endParaRPr lang="es-ES_trad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960" tIns="45980" rIns="91960" bIns="45980" numCol="1" anchor="t" anchorCtr="0" compatLnSpc="1">
            <a:prstTxWarp prst="textNoShape">
              <a:avLst/>
            </a:prstTxWarp>
          </a:bodyPr>
          <a:lstStyle>
            <a:lvl1pPr defTabSz="920750" eaLnBrk="0" hangingPunct="0">
              <a:defRPr sz="1300">
                <a:latin typeface="Times New Roman" pitchFamily="18" charset="0"/>
              </a:defRPr>
            </a:lvl1pPr>
          </a:lstStyle>
          <a:p>
            <a:pPr>
              <a:defRPr/>
            </a:pPr>
            <a:endParaRPr lang="es-ES_tradnl"/>
          </a:p>
        </p:txBody>
      </p:sp>
      <p:sp>
        <p:nvSpPr>
          <p:cNvPr id="6147"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960" tIns="45980" rIns="91960" bIns="45980" numCol="1" anchor="t" anchorCtr="0" compatLnSpc="1">
            <a:prstTxWarp prst="textNoShape">
              <a:avLst/>
            </a:prstTxWarp>
          </a:bodyPr>
          <a:lstStyle>
            <a:lvl1pPr algn="r" defTabSz="920750" eaLnBrk="0" hangingPunct="0">
              <a:defRPr sz="1300">
                <a:latin typeface="Times New Roman" pitchFamily="18" charset="0"/>
              </a:defRPr>
            </a:lvl1pPr>
          </a:lstStyle>
          <a:p>
            <a:pPr>
              <a:defRPr/>
            </a:pPr>
            <a:endParaRPr lang="es-ES_tradnl"/>
          </a:p>
        </p:txBody>
      </p:sp>
      <p:sp>
        <p:nvSpPr>
          <p:cNvPr id="15364" name="Rectangle 4"/>
          <p:cNvSpPr>
            <a:spLocks noGrp="1" noRot="1" noChangeAspect="1" noChangeArrowheads="1" noTextEdit="1"/>
          </p:cNvSpPr>
          <p:nvPr>
            <p:ph type="sldImg" idx="2"/>
          </p:nvPr>
        </p:nvSpPr>
        <p:spPr bwMode="auto">
          <a:xfrm>
            <a:off x="931863" y="739775"/>
            <a:ext cx="4938712" cy="3703638"/>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08050" y="4689475"/>
            <a:ext cx="4981575" cy="4445000"/>
          </a:xfrm>
          <a:prstGeom prst="rect">
            <a:avLst/>
          </a:prstGeom>
          <a:noFill/>
          <a:ln w="9525">
            <a:noFill/>
            <a:miter lim="800000"/>
            <a:headEnd/>
            <a:tailEnd/>
          </a:ln>
          <a:effectLst/>
        </p:spPr>
        <p:txBody>
          <a:bodyPr vert="horz" wrap="square" lIns="91960" tIns="45980" rIns="91960" bIns="45980" numCol="1" anchor="t" anchorCtr="0" compatLnSpc="1">
            <a:prstTxWarp prst="textNoShape">
              <a:avLst/>
            </a:prstTxWarp>
          </a:bodyPr>
          <a:lstStyle/>
          <a:p>
            <a:pPr lvl="0"/>
            <a:r>
              <a:rPr lang="es-ES_tradnl" noProof="0" smtClean="0"/>
              <a:t>Haga clic para modificar el estilo de texto del patrón</a:t>
            </a:r>
          </a:p>
          <a:p>
            <a:pPr lvl="1"/>
            <a:r>
              <a:rPr lang="es-ES_tradnl" noProof="0" smtClean="0"/>
              <a:t>Segundo nivel</a:t>
            </a:r>
          </a:p>
          <a:p>
            <a:pPr lvl="2"/>
            <a:r>
              <a:rPr lang="es-ES_tradnl" noProof="0" smtClean="0"/>
              <a:t>Tercer nivel</a:t>
            </a:r>
          </a:p>
          <a:p>
            <a:pPr lvl="3"/>
            <a:r>
              <a:rPr lang="es-ES_tradnl" noProof="0" smtClean="0"/>
              <a:t>Cuarto nivel</a:t>
            </a:r>
          </a:p>
          <a:p>
            <a:pPr lvl="4"/>
            <a:r>
              <a:rPr lang="es-ES_tradnl" noProof="0" smtClean="0"/>
              <a:t>Quinto nivel</a:t>
            </a:r>
          </a:p>
        </p:txBody>
      </p:sp>
      <p:sp>
        <p:nvSpPr>
          <p:cNvPr id="6150" name="Rectangle 6"/>
          <p:cNvSpPr>
            <a:spLocks noGrp="1" noChangeArrowheads="1"/>
          </p:cNvSpPr>
          <p:nvPr>
            <p:ph type="ftr" sz="quarter" idx="4"/>
          </p:nvPr>
        </p:nvSpPr>
        <p:spPr bwMode="auto">
          <a:xfrm>
            <a:off x="0" y="9377363"/>
            <a:ext cx="2946400" cy="496887"/>
          </a:xfrm>
          <a:prstGeom prst="rect">
            <a:avLst/>
          </a:prstGeom>
          <a:noFill/>
          <a:ln w="9525">
            <a:noFill/>
            <a:miter lim="800000"/>
            <a:headEnd/>
            <a:tailEnd/>
          </a:ln>
          <a:effectLst/>
        </p:spPr>
        <p:txBody>
          <a:bodyPr vert="horz" wrap="square" lIns="91960" tIns="45980" rIns="91960" bIns="45980" numCol="1" anchor="b" anchorCtr="0" compatLnSpc="1">
            <a:prstTxWarp prst="textNoShape">
              <a:avLst/>
            </a:prstTxWarp>
          </a:bodyPr>
          <a:lstStyle>
            <a:lvl1pPr defTabSz="920750" eaLnBrk="0" hangingPunct="0">
              <a:defRPr sz="1300">
                <a:latin typeface="Times New Roman" pitchFamily="18" charset="0"/>
              </a:defRPr>
            </a:lvl1pPr>
          </a:lstStyle>
          <a:p>
            <a:pPr>
              <a:defRPr/>
            </a:pPr>
            <a:endParaRPr lang="es-ES_tradnl"/>
          </a:p>
        </p:txBody>
      </p:sp>
      <p:sp>
        <p:nvSpPr>
          <p:cNvPr id="6151" name="Rectangle 7"/>
          <p:cNvSpPr>
            <a:spLocks noGrp="1" noChangeArrowheads="1"/>
          </p:cNvSpPr>
          <p:nvPr>
            <p:ph type="sldNum" sz="quarter" idx="5"/>
          </p:nvPr>
        </p:nvSpPr>
        <p:spPr bwMode="auto">
          <a:xfrm>
            <a:off x="3851275" y="9377363"/>
            <a:ext cx="2946400" cy="496887"/>
          </a:xfrm>
          <a:prstGeom prst="rect">
            <a:avLst/>
          </a:prstGeom>
          <a:noFill/>
          <a:ln w="9525">
            <a:noFill/>
            <a:miter lim="800000"/>
            <a:headEnd/>
            <a:tailEnd/>
          </a:ln>
          <a:effectLst/>
        </p:spPr>
        <p:txBody>
          <a:bodyPr vert="horz" wrap="square" lIns="91960" tIns="45980" rIns="91960" bIns="45980" numCol="1" anchor="b" anchorCtr="0" compatLnSpc="1">
            <a:prstTxWarp prst="textNoShape">
              <a:avLst/>
            </a:prstTxWarp>
          </a:bodyPr>
          <a:lstStyle>
            <a:lvl1pPr algn="r" defTabSz="920750" eaLnBrk="0" hangingPunct="0">
              <a:defRPr sz="1300">
                <a:latin typeface="Times New Roman" pitchFamily="18" charset="0"/>
              </a:defRPr>
            </a:lvl1pPr>
          </a:lstStyle>
          <a:p>
            <a:pPr>
              <a:defRPr/>
            </a:pPr>
            <a:fld id="{879838A7-F972-430D-A970-9E2BEF5E18B4}" type="slidenum">
              <a:rPr lang="es-ES_tradnl"/>
              <a:pPr>
                <a:defRPr/>
              </a:pPr>
              <a:t>‹Nº›</a:t>
            </a:fld>
            <a:endParaRPr lang="es-ES_trad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uji.es/serveis/ocie/aci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ec.europa.eu/education/lifelong-learning-policy/doc/sec670_en.pdf"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image" Target="../media/image20.png"/></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BFC1EE42-F9C5-4D7A-8BAC-5D4694F1352D}" type="slidenum">
              <a:rPr lang="es-ES_tradnl" smtClean="0"/>
              <a:pPr/>
              <a:t>1</a:t>
            </a:fld>
            <a:endParaRPr lang="es-ES_tradnl" smtClean="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r>
              <a:rPr lang="es-ES_tradnl" smtClean="0"/>
              <a:t>Muy pocos titulados y jóvenes estudiantes próximos a finalizar sus estudios se plantean las salidas profesionales internacionales, pero muchos proyectos y programas permiten esta especialización. (Incluso con prácticas inicialmente). Constituyen una magnífica oportunidad para iniciar una carrera profesional altamente especializada y valorada.</a:t>
            </a:r>
          </a:p>
          <a:p>
            <a:pPr eaLnBrk="1" hangingPunct="1"/>
            <a:r>
              <a:rPr lang="es-ES_tradnl" smtClean="0"/>
              <a:t>INTRODUCCIÓN</a:t>
            </a:r>
          </a:p>
          <a:p>
            <a:pPr eaLnBrk="1" hangingPunct="1"/>
            <a:r>
              <a:rPr lang="es-ES_tradnl" smtClean="0"/>
              <a:t>El tema es interesante para la Oficina de Cooperación Internacional y Educativa porque combina:</a:t>
            </a:r>
          </a:p>
          <a:p>
            <a:pPr eaLnBrk="1" hangingPunct="1">
              <a:buFontTx/>
              <a:buChar char="•"/>
            </a:pPr>
            <a:r>
              <a:rPr lang="es-ES_tradnl" smtClean="0"/>
              <a:t>facilitar la inserción laboral de los titulados UJI</a:t>
            </a:r>
          </a:p>
          <a:p>
            <a:pPr eaLnBrk="1" hangingPunct="1">
              <a:buFontTx/>
              <a:buChar char="•"/>
            </a:pPr>
            <a:r>
              <a:rPr lang="es-ES_tradnl" smtClean="0"/>
              <a:t>promocionar la internacionalización</a:t>
            </a:r>
          </a:p>
          <a:p>
            <a:pPr eaLnBrk="1" hangingPunct="1">
              <a:buFontTx/>
              <a:buChar char="•"/>
            </a:pPr>
            <a:r>
              <a:rPr lang="es-ES_tradnl" smtClean="0"/>
              <a:t>Sensibilización del estudiante hacia del mercado de trabajo sobre todo ámbito UE, las ventajas que supone una experiencia internacional por la adquisición y el desarrollo de competencias</a:t>
            </a:r>
          </a:p>
          <a:p>
            <a:pPr eaLnBrk="1" hangingPunct="1">
              <a:buFontTx/>
              <a:buChar char="•"/>
            </a:pPr>
            <a:r>
              <a:rPr lang="es-ES_tradnl" smtClean="0"/>
              <a:t>Las </a:t>
            </a:r>
            <a:r>
              <a:rPr lang="es-ES_tradnl" b="1" smtClean="0"/>
              <a:t>salidas profesionales en el ámbito internacional </a:t>
            </a:r>
            <a:r>
              <a:rPr lang="es-ES_tradnl" smtClean="0"/>
              <a:t>son formas de ejercer la profesión para la cual se ha formado el universitario ( la ocupación de un puesto de trabajo), en el cual es necesaria la intercorrelación con personas de otras nacionalidades.</a:t>
            </a:r>
          </a:p>
          <a:p>
            <a:pPr eaLnBrk="1" hangingPunct="1"/>
            <a:endParaRPr lang="es-ES_tradnl" smtClean="0"/>
          </a:p>
          <a:p>
            <a:pPr eaLnBrk="1" hangingPunct="1"/>
            <a:endParaRPr lang="es-ES_tradnl"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p:spPr>
        <p:txBody>
          <a:bodyPr/>
          <a:lstStyle/>
          <a:p>
            <a:fld id="{0494E6AE-5A65-4468-BAD3-12314BCB42AF}" type="slidenum">
              <a:rPr lang="es-ES_tradnl" smtClean="0"/>
              <a:pPr/>
              <a:t>18</a:t>
            </a:fld>
            <a:endParaRPr lang="es-ES_tradnl"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lnSpc>
                <a:spcPct val="80000"/>
              </a:lnSpc>
            </a:pPr>
            <a:r>
              <a:rPr lang="en-GB" sz="900" smtClean="0"/>
              <a:t>As in the internships (Practicum), a single university office (Careers Service Area) manages international work placements in all disciplines and is responsible for finding them. Management is integrated into a single computerised system into which placement offers can be entered to be shown to students and where student preferences are chosen. Placement offers are assigned to students and teachers and information is shared between everyone involved in the process. In each case, the work placement undergoes two complementary assessments, one by a qualified staff member and another by a university lecturer, who oversees the suitability of the placement for the specialisation chosen by the student. They both agree on the tasks to be carried out by the student, supervise the placement and make a final assessment in order to provide a numerical mark. </a:t>
            </a:r>
          </a:p>
          <a:p>
            <a:pPr eaLnBrk="1" hangingPunct="1">
              <a:lnSpc>
                <a:spcPct val="80000"/>
              </a:lnSpc>
            </a:pPr>
            <a:r>
              <a:rPr lang="en-GB" sz="900" smtClean="0"/>
              <a:t>The Careers Service has the cooperation of three academic coordinators (one per Faculty). Their main tasks are to cooperate in the selection of participants, to give publicity of the programme in their own faculty, to solve academic problems, to propose the teacher who will supervise the student and to help in finding host organisations suitable for the different studies. </a:t>
            </a:r>
          </a:p>
          <a:p>
            <a:pPr eaLnBrk="1" hangingPunct="1">
              <a:lnSpc>
                <a:spcPct val="80000"/>
              </a:lnSpc>
            </a:pPr>
            <a:r>
              <a:rPr lang="en-GB" sz="900" smtClean="0"/>
              <a:t>The selection process is carried out through official announcement (at least 3 times per project). The selection criteria for the beneficiaries are: to be a grade or postgrade student at the Universitat Jaume I, to be registered to do the internship, to accomplish with the corresponding academic requirements and to receive a personalized career guidance at the University (where skills such as setting of professional objectives, training for a successful interview and training in basic job hunter skills, among others, are developed). Also professional and prior to professional acquired capacities and competencies have been taken into account, as well as the command in English or other languages,  depending on the companies they are willing to do the internship with. Communication skills, motivation, knowledge of the destination country and personality features have also been taken into consideration. The selection process was composed by the language test (elaborated by the Language and Terminology Office from the University), and a punctuation process regarding curriculum vitae and interview (both being punctuated by a joint committee including the host company, the Erasmus Placements Coordinator of the faculty, the Project Coordinator and the Vice-Rector of the University. See whole text in our webpage: </a:t>
            </a:r>
            <a:r>
              <a:rPr lang="en-GB" sz="900" smtClean="0">
                <a:hlinkClick r:id="rId3"/>
              </a:rPr>
              <a:t>http://www.uji.es/serveis/ocie/acil/</a:t>
            </a:r>
            <a:endParaRPr lang="en-GB" sz="900" smtClean="0"/>
          </a:p>
          <a:p>
            <a:pPr eaLnBrk="1" hangingPunct="1">
              <a:lnSpc>
                <a:spcPct val="80000"/>
              </a:lnSpc>
            </a:pPr>
            <a:r>
              <a:rPr lang="en-GB" sz="900" smtClean="0"/>
              <a:t>Regarding financing, The University Jaume I has achieved the support of funds from Banco Santander Central Hispano for every grant holder. Also the majority of host organisations cooperate in giving a small student stipend as pocket money or other contributions,such as free accommodation, daily meals, transportation tickets, and so on).</a:t>
            </a:r>
          </a:p>
          <a:p>
            <a:pPr eaLnBrk="1" hangingPunct="1">
              <a:lnSpc>
                <a:spcPct val="80000"/>
              </a:lnSpc>
            </a:pPr>
            <a:r>
              <a:rPr lang="en-GB" sz="900" smtClean="0"/>
              <a:t>The partners agree to receive the UJI graduates and to offer them both training and work placements in their institutions, to help them look for accommodation, and to organise training courses and other preliminary courses in the area of professional competencies and language skills. The project offers the host organisation the opportunity to validate its training, monitor methods for newcomers and to develop guidelines for vocational training in the area related to the student’s course degree. It further contributes to the standardisation of assessment criteria for employment competencies and promotes cooperation with a Spanish university. </a:t>
            </a:r>
            <a:endParaRPr lang="ca-ES" sz="9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1 Marcador de imagen de diapositiva"/>
          <p:cNvSpPr>
            <a:spLocks noGrp="1" noRot="1" noChangeAspect="1"/>
          </p:cNvSpPr>
          <p:nvPr>
            <p:ph type="sldImg"/>
          </p:nvPr>
        </p:nvSpPr>
        <p:spPr>
          <a:ln/>
        </p:spPr>
      </p:sp>
      <p:sp>
        <p:nvSpPr>
          <p:cNvPr id="60418" name="2 Marcador de notas"/>
          <p:cNvSpPr>
            <a:spLocks noGrp="1"/>
          </p:cNvSpPr>
          <p:nvPr>
            <p:ph type="body" idx="1"/>
          </p:nvPr>
        </p:nvSpPr>
        <p:spPr>
          <a:noFill/>
          <a:ln/>
        </p:spPr>
        <p:txBody>
          <a:bodyPr/>
          <a:lstStyle/>
          <a:p>
            <a:endParaRPr lang="es-ES" smtClean="0"/>
          </a:p>
        </p:txBody>
      </p:sp>
      <p:sp>
        <p:nvSpPr>
          <p:cNvPr id="60419" name="3 Marcador de número de diapositiva"/>
          <p:cNvSpPr>
            <a:spLocks noGrp="1"/>
          </p:cNvSpPr>
          <p:nvPr>
            <p:ph type="sldNum" sz="quarter" idx="5"/>
          </p:nvPr>
        </p:nvSpPr>
        <p:spPr>
          <a:noFill/>
        </p:spPr>
        <p:txBody>
          <a:bodyPr/>
          <a:lstStyle/>
          <a:p>
            <a:fld id="{412D4DC4-6FB4-4737-A659-301ED7ACBD23}" type="slidenum">
              <a:rPr lang="es-ES_tradnl" smtClean="0"/>
              <a:pPr/>
              <a:t>19</a:t>
            </a:fld>
            <a:endParaRPr lang="es-ES_tradnl"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2 Marcador de notas"/>
          <p:cNvSpPr>
            <a:spLocks noGrp="1"/>
          </p:cNvSpPr>
          <p:nvPr>
            <p:ph type="body" idx="1"/>
          </p:nvPr>
        </p:nvSpPr>
        <p:spPr>
          <a:noFill/>
          <a:ln/>
        </p:spPr>
        <p:txBody>
          <a:bodyPr/>
          <a:lstStyle/>
          <a:p>
            <a:r>
              <a:rPr lang="ca-ES" smtClean="0"/>
              <a:t>A la Universitat Jaume I (i en concret l’OIPEP) intervenim en els nivells individual (</a:t>
            </a:r>
            <a:r>
              <a:rPr lang="ca-ES" i="1" smtClean="0"/>
              <a:t>personal attributes, Human capital</a:t>
            </a:r>
            <a:r>
              <a:rPr lang="ca-ES" smtClean="0"/>
              <a:t>), en el procés de cerca d’ocupació (</a:t>
            </a:r>
            <a:r>
              <a:rPr lang="ca-ES" i="1" smtClean="0"/>
              <a:t>search process</a:t>
            </a:r>
            <a:r>
              <a:rPr lang="ca-ES" smtClean="0"/>
              <a:t>), i també en l’ajust (</a:t>
            </a:r>
            <a:r>
              <a:rPr lang="ca-ES" i="1" smtClean="0"/>
              <a:t>qualitative and quantitative matching</a:t>
            </a:r>
            <a:r>
              <a:rPr lang="ca-ES" smtClean="0"/>
              <a:t>). Tanmateix, altres factors romanen fora de l’abast (</a:t>
            </a:r>
            <a:r>
              <a:rPr lang="ca-ES" i="1" smtClean="0"/>
              <a:t>regulacions del mercat de treball, estructura de l’economia, situació econòmica</a:t>
            </a:r>
            <a:r>
              <a:rPr lang="ca-ES" smtClean="0"/>
              <a:t>), encara que sí que poden ser observats i aquesta informació es pot transmetre a tots els agents implicats. </a:t>
            </a:r>
          </a:p>
          <a:p>
            <a:r>
              <a:rPr lang="ca-ES" smtClean="0"/>
              <a:t>Vegeu Commission staff working paper «On the development of benchmarks on education and training for employability and on learning mobility» Brussels, 24.5.2011 Retreived 13/06/12. </a:t>
            </a:r>
            <a:r>
              <a:rPr lang="es-ES" u="sng" smtClean="0">
                <a:hlinkClick r:id="rId3"/>
              </a:rPr>
              <a:t>http://ec.europa.eu/education/lifelong-learning-policy/doc/sec670_en.pdf</a:t>
            </a:r>
            <a:endParaRPr lang="es-ES" smtClean="0"/>
          </a:p>
        </p:txBody>
      </p:sp>
      <p:sp>
        <p:nvSpPr>
          <p:cNvPr id="62466" name="3 Marcador de número de diapositiva"/>
          <p:cNvSpPr>
            <a:spLocks noGrp="1"/>
          </p:cNvSpPr>
          <p:nvPr>
            <p:ph type="sldNum" sz="quarter" idx="5"/>
          </p:nvPr>
        </p:nvSpPr>
        <p:spPr>
          <a:noFill/>
        </p:spPr>
        <p:txBody>
          <a:bodyPr/>
          <a:lstStyle/>
          <a:p>
            <a:fld id="{C480FBA1-54B2-4D82-B618-E0A74EDAF067}" type="slidenum">
              <a:rPr lang="es-ES_tradnl" smtClean="0"/>
              <a:pPr/>
              <a:t>20</a:t>
            </a:fld>
            <a:endParaRPr lang="es-ES_tradnl" smtClean="0"/>
          </a:p>
        </p:txBody>
      </p:sp>
      <p:pic>
        <p:nvPicPr>
          <p:cNvPr id="62467" name="Picture 2"/>
          <p:cNvPicPr>
            <a:picLocks noChangeAspect="1" noChangeArrowheads="1"/>
          </p:cNvPicPr>
          <p:nvPr/>
        </p:nvPicPr>
        <p:blipFill>
          <a:blip r:embed="rId4"/>
          <a:srcRect/>
          <a:stretch>
            <a:fillRect/>
          </a:stretch>
        </p:blipFill>
        <p:spPr bwMode="auto">
          <a:xfrm>
            <a:off x="806450" y="760413"/>
            <a:ext cx="4386263" cy="2747962"/>
          </a:xfrm>
          <a:prstGeom prst="rect">
            <a:avLst/>
          </a:prstGeom>
          <a:noFill/>
          <a:ln w="9525">
            <a:noFill/>
            <a:miter lim="800000"/>
            <a:headEnd/>
            <a:tailEnd/>
          </a:ln>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1 Marcador de imagen de diapositiva"/>
          <p:cNvSpPr>
            <a:spLocks noGrp="1" noRot="1" noChangeAspect="1"/>
          </p:cNvSpPr>
          <p:nvPr>
            <p:ph type="sldImg"/>
          </p:nvPr>
        </p:nvSpPr>
        <p:spPr>
          <a:ln/>
        </p:spPr>
      </p:sp>
      <p:sp>
        <p:nvSpPr>
          <p:cNvPr id="64514" name="2 Marcador de notas"/>
          <p:cNvSpPr>
            <a:spLocks noGrp="1"/>
          </p:cNvSpPr>
          <p:nvPr>
            <p:ph type="body" idx="1"/>
          </p:nvPr>
        </p:nvSpPr>
        <p:spPr>
          <a:noFill/>
          <a:ln/>
        </p:spPr>
        <p:txBody>
          <a:bodyPr/>
          <a:lstStyle/>
          <a:p>
            <a:endParaRPr lang="es-ES" smtClean="0"/>
          </a:p>
        </p:txBody>
      </p:sp>
      <p:sp>
        <p:nvSpPr>
          <p:cNvPr id="64515" name="3 Marcador de número de diapositiva"/>
          <p:cNvSpPr>
            <a:spLocks noGrp="1"/>
          </p:cNvSpPr>
          <p:nvPr>
            <p:ph type="sldNum" sz="quarter" idx="5"/>
          </p:nvPr>
        </p:nvSpPr>
        <p:spPr>
          <a:noFill/>
        </p:spPr>
        <p:txBody>
          <a:bodyPr/>
          <a:lstStyle/>
          <a:p>
            <a:fld id="{1C717407-3F54-487B-B61E-69289D0B6314}" type="slidenum">
              <a:rPr lang="es-ES_tradnl" smtClean="0"/>
              <a:pPr/>
              <a:t>22</a:t>
            </a:fld>
            <a:endParaRPr lang="es-ES_tradnl"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1 Marcador de imagen de diapositiva"/>
          <p:cNvSpPr>
            <a:spLocks noGrp="1" noRot="1" noChangeAspect="1"/>
          </p:cNvSpPr>
          <p:nvPr>
            <p:ph type="sldImg"/>
          </p:nvPr>
        </p:nvSpPr>
        <p:spPr>
          <a:ln/>
        </p:spPr>
      </p:sp>
      <p:sp>
        <p:nvSpPr>
          <p:cNvPr id="66562" name="2 Marcador de notas"/>
          <p:cNvSpPr>
            <a:spLocks noGrp="1"/>
          </p:cNvSpPr>
          <p:nvPr>
            <p:ph type="body" idx="1"/>
          </p:nvPr>
        </p:nvSpPr>
        <p:spPr>
          <a:noFill/>
          <a:ln/>
        </p:spPr>
        <p:txBody>
          <a:bodyPr/>
          <a:lstStyle/>
          <a:p>
            <a:endParaRPr lang="es-ES" smtClean="0"/>
          </a:p>
        </p:txBody>
      </p:sp>
      <p:sp>
        <p:nvSpPr>
          <p:cNvPr id="66563" name="3 Marcador de número de diapositiva"/>
          <p:cNvSpPr>
            <a:spLocks noGrp="1"/>
          </p:cNvSpPr>
          <p:nvPr>
            <p:ph type="sldNum" sz="quarter" idx="5"/>
          </p:nvPr>
        </p:nvSpPr>
        <p:spPr>
          <a:noFill/>
        </p:spPr>
        <p:txBody>
          <a:bodyPr/>
          <a:lstStyle/>
          <a:p>
            <a:fld id="{1B3CD34F-F9D5-4D89-B739-DAB2BFE66311}" type="slidenum">
              <a:rPr lang="es-ES_tradnl" smtClean="0"/>
              <a:pPr/>
              <a:t>23</a:t>
            </a:fld>
            <a:endParaRPr lang="es-ES_tradnl"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p>
            <a:fld id="{24329E0C-1AA6-4FBD-B874-9EBD4B7222B7}" type="slidenum">
              <a:rPr lang="ca-ES" smtClean="0"/>
              <a:pPr/>
              <a:t>30</a:t>
            </a:fld>
            <a:endParaRPr lang="ca-ES" smtClean="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a:noFill/>
        </p:spPr>
        <p:txBody>
          <a:bodyPr/>
          <a:lstStyle/>
          <a:p>
            <a:fld id="{E138D2F8-2CC1-4001-9253-66CE73056CF4}" type="slidenum">
              <a:rPr lang="ca-ES" smtClean="0"/>
              <a:pPr/>
              <a:t>31</a:t>
            </a:fld>
            <a:endParaRPr lang="ca-ES" smtClean="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p:spPr>
        <p:txBody>
          <a:bodyPr/>
          <a:lstStyle/>
          <a:p>
            <a:pPr eaLnBrk="1" hangingPunct="1"/>
            <a:endParaRPr lang="es-ES_tradnl"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a:noFill/>
        </p:spPr>
        <p:txBody>
          <a:bodyPr/>
          <a:lstStyle/>
          <a:p>
            <a:fld id="{51CD66F2-D779-4225-8DD7-F76CA4C1A54A}" type="slidenum">
              <a:rPr lang="ca-ES" smtClean="0"/>
              <a:pPr/>
              <a:t>32</a:t>
            </a:fld>
            <a:endParaRPr lang="ca-ES" smtClean="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s-ES_tradnl"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p:spPr>
        <p:txBody>
          <a:bodyPr/>
          <a:lstStyle/>
          <a:p>
            <a:fld id="{05D53207-F1DD-4FD6-80B8-50CC09A3233B}" type="slidenum">
              <a:rPr lang="ca-ES" smtClean="0"/>
              <a:pPr/>
              <a:t>33</a:t>
            </a:fld>
            <a:endParaRPr lang="ca-ES" smtClean="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s-ES_tradnl"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1 Marcador de imagen de diapositiva"/>
          <p:cNvSpPr>
            <a:spLocks noGrp="1" noRot="1" noChangeAspect="1" noTextEdit="1"/>
          </p:cNvSpPr>
          <p:nvPr>
            <p:ph type="sldImg"/>
          </p:nvPr>
        </p:nvSpPr>
        <p:spPr>
          <a:ln/>
        </p:spPr>
      </p:sp>
      <p:sp>
        <p:nvSpPr>
          <p:cNvPr id="124931" name="2 Marcador de notas"/>
          <p:cNvSpPr>
            <a:spLocks noGrp="1"/>
          </p:cNvSpPr>
          <p:nvPr>
            <p:ph type="body" idx="1"/>
          </p:nvPr>
        </p:nvSpPr>
        <p:spPr>
          <a:noFill/>
          <a:ln/>
        </p:spPr>
        <p:txBody>
          <a:bodyPr/>
          <a:lstStyle/>
          <a:p>
            <a:endParaRPr lang="es-ES" smtClean="0"/>
          </a:p>
        </p:txBody>
      </p:sp>
      <p:sp>
        <p:nvSpPr>
          <p:cNvPr id="124932" name="3 Marcador de número de diapositiva"/>
          <p:cNvSpPr txBox="1">
            <a:spLocks noGrp="1"/>
          </p:cNvSpPr>
          <p:nvPr/>
        </p:nvSpPr>
        <p:spPr bwMode="auto">
          <a:xfrm>
            <a:off x="3851275" y="9377363"/>
            <a:ext cx="2946400" cy="496887"/>
          </a:xfrm>
          <a:prstGeom prst="rect">
            <a:avLst/>
          </a:prstGeom>
          <a:noFill/>
          <a:ln w="9525">
            <a:noFill/>
            <a:miter lim="800000"/>
            <a:headEnd/>
            <a:tailEnd/>
          </a:ln>
        </p:spPr>
        <p:txBody>
          <a:bodyPr lIns="91960" tIns="45980" rIns="91960" bIns="45980" anchor="b"/>
          <a:lstStyle/>
          <a:p>
            <a:pPr algn="r" defTabSz="920750" eaLnBrk="0" hangingPunct="0"/>
            <a:fld id="{5F867A94-7716-4167-A49B-C63A15AA827F}" type="slidenum">
              <a:rPr lang="es-ES_tradnl" sz="1300">
                <a:latin typeface="Times New Roman" pitchFamily="18" charset="0"/>
              </a:rPr>
              <a:pPr algn="r" defTabSz="920750" eaLnBrk="0" hangingPunct="0"/>
              <a:t>40</a:t>
            </a:fld>
            <a:endParaRPr lang="es-ES_tradnl" sz="130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p>
            <a:fld id="{5BBC6DAD-1A8A-44DF-B2FD-2FFE44298CF0}" type="slidenum">
              <a:rPr lang="es-ES_tradnl" smtClean="0"/>
              <a:pPr/>
              <a:t>2</a:t>
            </a:fld>
            <a:endParaRPr lang="es-ES_tradnl" smtClean="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eaLnBrk="1" hangingPunct="1"/>
            <a:r>
              <a:rPr lang="en-GB" smtClean="0"/>
              <a:t>We have 7 years of experience in mobility programmes for recent graduates, but this academic year is the second of the Erasmus Placement Programme and it is a good moment to evaluate the first results. The purpose of this paper is to present the Erasmus Placement Programme model at Universitat Jaume I.</a:t>
            </a:r>
            <a:endParaRPr lang="es-ES" sz="900" smtClean="0">
              <a:latin typeface="Verdana" pitchFamily="34" charset="0"/>
            </a:endParaRPr>
          </a:p>
          <a:p>
            <a:pPr eaLnBrk="1" hangingPunct="1"/>
            <a:endParaRPr lang="es-ES" sz="900" smtClean="0">
              <a:latin typeface="Verdana" pitchFamily="34" charset="0"/>
            </a:endParaRPr>
          </a:p>
          <a:p>
            <a:pPr eaLnBrk="1" hangingPunct="1"/>
            <a:endParaRPr lang="es-ES_tradnl"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7"/>
          <p:cNvSpPr>
            <a:spLocks noGrp="1" noChangeArrowheads="1"/>
          </p:cNvSpPr>
          <p:nvPr>
            <p:ph type="sldNum" sz="quarter" idx="5"/>
          </p:nvPr>
        </p:nvSpPr>
        <p:spPr>
          <a:noFill/>
        </p:spPr>
        <p:txBody>
          <a:bodyPr/>
          <a:lstStyle/>
          <a:p>
            <a:fld id="{80B26F40-942D-48A0-ACAD-CDC1F594DC0F}" type="slidenum">
              <a:rPr lang="es-ES_tradnl" smtClean="0"/>
              <a:pPr/>
              <a:t>48</a:t>
            </a:fld>
            <a:endParaRPr lang="es-ES_tradnl" smtClean="0"/>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p:spPr>
        <p:txBody>
          <a:bodyPr/>
          <a:lstStyle/>
          <a:p>
            <a:pPr eaLnBrk="1" hangingPunct="1"/>
            <a:r>
              <a:rPr lang="ca-ES" smtClean="0"/>
              <a:t>A new program will start for internships in impoverished countries (Latin America and then other regions in the future). In this new program, partner universities with cooperation aid projects will act as host organisations.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Marcador de imagen de diapositiva"/>
          <p:cNvSpPr>
            <a:spLocks noGrp="1" noRot="1" noChangeAspect="1" noTextEdit="1"/>
          </p:cNvSpPr>
          <p:nvPr>
            <p:ph type="sldImg"/>
          </p:nvPr>
        </p:nvSpPr>
        <p:spPr>
          <a:ln/>
        </p:spPr>
      </p:sp>
      <p:sp>
        <p:nvSpPr>
          <p:cNvPr id="23554" name="2 Marcador de notas"/>
          <p:cNvSpPr>
            <a:spLocks noGrp="1"/>
          </p:cNvSpPr>
          <p:nvPr>
            <p:ph type="body" idx="1"/>
          </p:nvPr>
        </p:nvSpPr>
        <p:spPr>
          <a:noFill/>
          <a:ln/>
        </p:spPr>
        <p:txBody>
          <a:bodyPr/>
          <a:lstStyle/>
          <a:p>
            <a:endParaRPr lang="es-ES" smtClean="0"/>
          </a:p>
        </p:txBody>
      </p:sp>
      <p:sp>
        <p:nvSpPr>
          <p:cNvPr id="23555" name="3 Marcador de número de diapositiva"/>
          <p:cNvSpPr>
            <a:spLocks noGrp="1"/>
          </p:cNvSpPr>
          <p:nvPr>
            <p:ph type="sldNum" sz="quarter" idx="5"/>
          </p:nvPr>
        </p:nvSpPr>
        <p:spPr>
          <a:noFill/>
        </p:spPr>
        <p:txBody>
          <a:bodyPr/>
          <a:lstStyle/>
          <a:p>
            <a:fld id="{D6242FCF-136F-4C6A-828C-991D45D225E9}" type="slidenum">
              <a:rPr lang="es-ES_tradnl" smtClean="0"/>
              <a:pPr/>
              <a:t>4</a:t>
            </a:fld>
            <a:endParaRPr lang="es-ES_tradn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4462665C-9933-4B92-87ED-5EDF33AD5664}" type="slidenum">
              <a:rPr lang="es-ES_tradnl" smtClean="0"/>
              <a:pPr/>
              <a:t>7</a:t>
            </a:fld>
            <a:endParaRPr lang="es-ES_tradnl" smtClean="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algn="just" eaLnBrk="1" hangingPunct="1"/>
            <a:r>
              <a:rPr lang="en-GB" smtClean="0"/>
              <a:t>Since it was established, the Universitat Jaume I (UJI) has been openly committed to promoting student employability and to taking a high level of responsibility for the university-to-work transition. Also the mobility programmes for students are deeply embedded in the internalisation strategy of the Universitat Jaume I, (and they are included in documents such as The strategic plan of the University[2], The Yearly Governance Committment, The Strategic Plan for the Service and The Intern Management norms). </a:t>
            </a:r>
            <a:endParaRPr lang="es-ES_tradn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9338D388-E7D9-45A9-864D-573FE4CDB3B3}" type="slidenum">
              <a:rPr lang="es-ES_tradnl" smtClean="0"/>
              <a:pPr/>
              <a:t>10</a:t>
            </a:fld>
            <a:endParaRPr lang="es-ES_tradnl" smtClean="0"/>
          </a:p>
        </p:txBody>
      </p:sp>
      <p:sp>
        <p:nvSpPr>
          <p:cNvPr id="31746" name="Rectangle 2"/>
          <p:cNvSpPr>
            <a:spLocks noGrp="1" noRot="1" noChangeAspect="1" noChangeArrowheads="1" noTextEdit="1"/>
          </p:cNvSpPr>
          <p:nvPr>
            <p:ph type="sldImg"/>
          </p:nvPr>
        </p:nvSpPr>
        <p:spPr>
          <a:xfrm>
            <a:off x="930275" y="739775"/>
            <a:ext cx="4938713" cy="3703638"/>
          </a:xfrm>
          <a:ln/>
        </p:spPr>
      </p:sp>
      <p:sp>
        <p:nvSpPr>
          <p:cNvPr id="31747" name="Rectangle 3"/>
          <p:cNvSpPr>
            <a:spLocks noGrp="1" noChangeArrowheads="1"/>
          </p:cNvSpPr>
          <p:nvPr>
            <p:ph type="body" idx="1"/>
          </p:nvPr>
        </p:nvSpPr>
        <p:spPr>
          <a:xfrm>
            <a:off x="679450" y="4689475"/>
            <a:ext cx="5438775" cy="4445000"/>
          </a:xfrm>
          <a:noFill/>
          <a:ln/>
        </p:spPr>
        <p:txBody>
          <a:bodyPr/>
          <a:lstStyle/>
          <a:p>
            <a:pPr eaLnBrk="1" hangingPunct="1">
              <a:lnSpc>
                <a:spcPct val="90000"/>
              </a:lnSpc>
            </a:pPr>
            <a:r>
              <a:rPr lang="en-GB" smtClean="0"/>
              <a:t>Prácticas para graduados recientes en diferentes áreas de formación vocacional y varios sectores económicos.</a:t>
            </a:r>
          </a:p>
          <a:p>
            <a:pPr eaLnBrk="1" hangingPunct="1">
              <a:lnSpc>
                <a:spcPct val="90000"/>
              </a:lnSpc>
            </a:pPr>
            <a:r>
              <a:rPr lang="en-GB" smtClean="0"/>
              <a:t>Duración en torno a las 24 semanas.</a:t>
            </a:r>
          </a:p>
          <a:p>
            <a:pPr eaLnBrk="1" hangingPunct="1">
              <a:lnSpc>
                <a:spcPct val="90000"/>
              </a:lnSpc>
            </a:pPr>
            <a:r>
              <a:rPr lang="en-GB" smtClean="0"/>
              <a:t>10 proyectos y más de 300 participantes desde 2002.</a:t>
            </a:r>
          </a:p>
          <a:p>
            <a:pPr eaLnBrk="1" hangingPunct="1">
              <a:lnSpc>
                <a:spcPct val="90000"/>
              </a:lnSpc>
            </a:pPr>
            <a:r>
              <a:rPr lang="en-GB" smtClean="0"/>
              <a:t>Servicio público de empleo (SERVEF) y EURES colaboran en el proyecto.</a:t>
            </a:r>
          </a:p>
          <a:p>
            <a:pPr eaLnBrk="1" hangingPunct="1">
              <a:lnSpc>
                <a:spcPct val="90000"/>
              </a:lnSpc>
            </a:pPr>
            <a:r>
              <a:rPr lang="en-GB" smtClean="0"/>
              <a:t>Supervisión doble: un profesor en la universidad y un mentor en la empresa.</a:t>
            </a:r>
          </a:p>
          <a:p>
            <a:pPr eaLnBrk="1" hangingPunct="1">
              <a:lnSpc>
                <a:spcPct val="90000"/>
              </a:lnSpc>
            </a:pPr>
            <a:r>
              <a:rPr lang="en-GB" smtClean="0"/>
              <a:t>Plan formativo (lingüístico y cultural) previo a las prácticas.</a:t>
            </a:r>
          </a:p>
          <a:p>
            <a:pPr eaLnBrk="1" hangingPunct="1">
              <a:lnSpc>
                <a:spcPct val="90000"/>
              </a:lnSpc>
            </a:pPr>
            <a:r>
              <a:rPr lang="en-GB" smtClean="0"/>
              <a:t>Estándares de gestión de calidad: nominados al Premio de Calidad 2006 por la Agencia Nacional Leonardo.</a:t>
            </a:r>
          </a:p>
          <a:p>
            <a:pPr eaLnBrk="1" hangingPunct="1">
              <a:lnSpc>
                <a:spcPct val="90000"/>
              </a:lnSpc>
            </a:pPr>
            <a:r>
              <a:rPr lang="en-GB" smtClean="0"/>
              <a:t>Ambas instituciones expiden certificados</a:t>
            </a:r>
          </a:p>
          <a:p>
            <a:pPr eaLnBrk="1" hangingPunct="1">
              <a:lnSpc>
                <a:spcPct val="90000"/>
              </a:lnSpc>
            </a:pPr>
            <a:r>
              <a:rPr lang="en-GB" smtClean="0"/>
              <a:t>Estudio longitudinal de resultados. </a:t>
            </a:r>
            <a:endParaRPr lang="ca-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66D26D24-D2DE-42EC-B949-81368449586C}" type="slidenum">
              <a:rPr lang="es-ES_tradnl" smtClean="0"/>
              <a:pPr/>
              <a:t>12</a:t>
            </a:fld>
            <a:endParaRPr lang="es-ES_tradnl" smtClean="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r>
              <a:rPr lang="ca-ES" smtClean="0"/>
              <a:t>PROYECTO DE CENTRO</a:t>
            </a:r>
          </a:p>
          <a:p>
            <a:pPr eaLnBrk="1" hangingPunct="1"/>
            <a:r>
              <a:rPr lang="ca-ES" smtClean="0"/>
              <a:t>CADA PROYECTO, UNOS 12 PERFILES FORMATIVOS DIFERENTES</a:t>
            </a:r>
          </a:p>
          <a:p>
            <a:pPr eaLnBrk="1" hangingPunct="1"/>
            <a:r>
              <a:rPr lang="ca-ES" smtClean="0"/>
              <a:t>250 titulados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ECB59D20-B2B6-46C2-BCAD-0508A6811BD0}" type="slidenum">
              <a:rPr lang="es-ES_tradnl" smtClean="0"/>
              <a:pPr/>
              <a:t>14</a:t>
            </a:fld>
            <a:endParaRPr lang="es-ES_tradnl"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lvl="1" eaLnBrk="1" hangingPunct="1">
              <a:lnSpc>
                <a:spcPct val="80000"/>
              </a:lnSpc>
            </a:pPr>
            <a:r>
              <a:rPr lang="en-GB" sz="2000" smtClean="0"/>
              <a:t>Orientación profesional individualizada para la inserción profesional</a:t>
            </a:r>
          </a:p>
          <a:p>
            <a:pPr lvl="1" eaLnBrk="1" hangingPunct="1">
              <a:lnSpc>
                <a:spcPct val="80000"/>
              </a:lnSpc>
            </a:pPr>
            <a:r>
              <a:rPr lang="en-GB" sz="2000" smtClean="0"/>
              <a:t>Talleres (Europass CV, entrevista...)</a:t>
            </a:r>
          </a:p>
          <a:p>
            <a:pPr lvl="1" eaLnBrk="1" hangingPunct="1">
              <a:lnSpc>
                <a:spcPct val="80000"/>
              </a:lnSpc>
            </a:pPr>
            <a:r>
              <a:rPr lang="en-GB" sz="2000" smtClean="0"/>
              <a:t>Apoyo al titulado en en aprendizaje del inglés, francés, alemán o italiano, para aumentar su competitividad en un contexto globalizado</a:t>
            </a:r>
          </a:p>
          <a:p>
            <a:pPr lvl="1" eaLnBrk="1" hangingPunct="1">
              <a:lnSpc>
                <a:spcPct val="80000"/>
              </a:lnSpc>
            </a:pPr>
            <a:r>
              <a:rPr lang="en-GB" sz="2000" smtClean="0"/>
              <a:t>Uso de la expresión oral como medio para mejorar las competencias pragmáticas, sociolingüísticas y culturales.</a:t>
            </a:r>
          </a:p>
          <a:p>
            <a:pPr lvl="1" eaLnBrk="1" hangingPunct="1">
              <a:lnSpc>
                <a:spcPct val="80000"/>
              </a:lnSpc>
            </a:pPr>
            <a:r>
              <a:rPr lang="en-GB" sz="2000" smtClean="0"/>
              <a:t>Acercamiento del mercado de trabajo a los graduados así como dar información sobre los aspectos culturales más importantes del país de destino.</a:t>
            </a:r>
          </a:p>
          <a:p>
            <a:pPr algn="just" eaLnBrk="1" hangingPunct="1"/>
            <a:endParaRPr lang="es-ES_tradn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1 Marcador de imagen de diapositiva"/>
          <p:cNvSpPr>
            <a:spLocks noGrp="1" noRot="1" noChangeAspect="1" noTextEdit="1"/>
          </p:cNvSpPr>
          <p:nvPr>
            <p:ph type="sldImg"/>
          </p:nvPr>
        </p:nvSpPr>
        <p:spPr>
          <a:ln/>
        </p:spPr>
      </p:sp>
      <p:sp>
        <p:nvSpPr>
          <p:cNvPr id="47106" name="2 Marcador de notas"/>
          <p:cNvSpPr>
            <a:spLocks noGrp="1"/>
          </p:cNvSpPr>
          <p:nvPr>
            <p:ph type="body" idx="1"/>
          </p:nvPr>
        </p:nvSpPr>
        <p:spPr>
          <a:noFill/>
          <a:ln/>
        </p:spPr>
        <p:txBody>
          <a:bodyPr/>
          <a:lstStyle/>
          <a:p>
            <a:pPr eaLnBrk="1" hangingPunct="1"/>
            <a:r>
              <a:rPr lang="en-GB" sz="1600" smtClean="0"/>
              <a:t>Benefits for participants</a:t>
            </a:r>
          </a:p>
          <a:p>
            <a:pPr eaLnBrk="1" hangingPunct="1"/>
            <a:r>
              <a:rPr lang="en-GB" smtClean="0"/>
              <a:t> Enhance their learning autonomy</a:t>
            </a:r>
            <a:r>
              <a:rPr lang="ca-ES" smtClean="0"/>
              <a:t> </a:t>
            </a:r>
            <a:r>
              <a:rPr lang="en-GB" smtClean="0"/>
              <a:t>once the course finishes</a:t>
            </a:r>
            <a:r>
              <a:rPr lang="ca-ES" smtClean="0"/>
              <a:t> </a:t>
            </a:r>
          </a:p>
          <a:p>
            <a:pPr eaLnBrk="1" hangingPunct="1"/>
            <a:r>
              <a:rPr lang="ca-ES" smtClean="0"/>
              <a:t>Promotes the proactivity of students in preparing his/her placement abroad</a:t>
            </a:r>
          </a:p>
          <a:p>
            <a:pPr eaLnBrk="1" hangingPunct="1"/>
            <a:r>
              <a:rPr lang="en-GB" smtClean="0"/>
              <a:t>Gather systematically all the information (cultural and language training, professional guidance of the international mobility programs.</a:t>
            </a:r>
            <a:endParaRPr lang="es-ES" smtClean="0"/>
          </a:p>
          <a:p>
            <a:pPr eaLnBrk="1" hangingPunct="1"/>
            <a:r>
              <a:rPr lang="en-GB" smtClean="0"/>
              <a:t>Provide relevant and handy information in English </a:t>
            </a:r>
          </a:p>
          <a:p>
            <a:pPr eaLnBrk="1" hangingPunct="1"/>
            <a:r>
              <a:rPr lang="en-GB" smtClean="0"/>
              <a:t>Establish synergy with other programs.</a:t>
            </a:r>
            <a:endParaRPr lang="es-ES" smtClean="0"/>
          </a:p>
          <a:p>
            <a:pPr eaLnBrk="1" hangingPunct="1"/>
            <a:r>
              <a:rPr lang="en-GB" smtClean="0"/>
              <a:t>Compiling and creating new context in English about the Universitat Jaume I.</a:t>
            </a:r>
            <a:endParaRPr lang="es-ES" smtClean="0"/>
          </a:p>
          <a:p>
            <a:pPr eaLnBrk="1" hangingPunct="1">
              <a:lnSpc>
                <a:spcPct val="90000"/>
              </a:lnSpc>
            </a:pPr>
            <a:r>
              <a:rPr lang="en-GB" smtClean="0"/>
              <a:t>Support for the daily work</a:t>
            </a:r>
            <a:r>
              <a:rPr lang="ca-ES" smtClean="0"/>
              <a:t> </a:t>
            </a:r>
          </a:p>
          <a:p>
            <a:pPr eaLnBrk="1" hangingPunct="1">
              <a:lnSpc>
                <a:spcPct val="90000"/>
              </a:lnSpc>
            </a:pPr>
            <a:r>
              <a:rPr lang="ca-ES" smtClean="0"/>
              <a:t>Enhance the number of pleople to access all the information (Erasmus trainees, staff, academic coordinators..)</a:t>
            </a:r>
          </a:p>
          <a:p>
            <a:pPr eaLnBrk="1" hangingPunct="1">
              <a:lnSpc>
                <a:spcPct val="90000"/>
              </a:lnSpc>
            </a:pPr>
            <a:r>
              <a:rPr lang="ca-ES" smtClean="0"/>
              <a:t>Monthly revised</a:t>
            </a:r>
          </a:p>
          <a:p>
            <a:pPr eaLnBrk="1" hangingPunct="1">
              <a:lnSpc>
                <a:spcPct val="90000"/>
              </a:lnSpc>
            </a:pPr>
            <a:r>
              <a:rPr lang="en-GB" smtClean="0"/>
              <a:t>An online guide alows progress and  continuous improvement</a:t>
            </a:r>
            <a:r>
              <a:rPr lang="ca-ES" smtClean="0"/>
              <a:t> </a:t>
            </a:r>
          </a:p>
          <a:p>
            <a:pPr eaLnBrk="1" hangingPunct="1">
              <a:lnSpc>
                <a:spcPct val="90000"/>
              </a:lnSpc>
            </a:pPr>
            <a:r>
              <a:rPr lang="ca-ES" smtClean="0"/>
              <a:t>Opened to further cooperation with other international partners</a:t>
            </a:r>
            <a:endParaRPr lang="en-GB" smtClean="0"/>
          </a:p>
          <a:p>
            <a:endParaRPr lang="es-ES" smtClean="0"/>
          </a:p>
        </p:txBody>
      </p:sp>
      <p:sp>
        <p:nvSpPr>
          <p:cNvPr id="47107" name="3 Marcador de número de diapositiva"/>
          <p:cNvSpPr>
            <a:spLocks noGrp="1"/>
          </p:cNvSpPr>
          <p:nvPr>
            <p:ph type="sldNum" sz="quarter" idx="5"/>
          </p:nvPr>
        </p:nvSpPr>
        <p:spPr>
          <a:noFill/>
        </p:spPr>
        <p:txBody>
          <a:bodyPr/>
          <a:lstStyle/>
          <a:p>
            <a:fld id="{72C9DB08-250D-4EE4-9776-930955FD7783}" type="slidenum">
              <a:rPr lang="es-ES_tradnl" smtClean="0"/>
              <a:pPr/>
              <a:t>15</a:t>
            </a:fld>
            <a:endParaRPr lang="es-ES_tradnl"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4B92EE2C-5544-4697-B45A-5AAF16C5E969}" type="slidenum">
              <a:rPr lang="es-ES_tradnl" smtClean="0"/>
              <a:pPr/>
              <a:t>17</a:t>
            </a:fld>
            <a:endParaRPr lang="es-ES_tradnl" smtClean="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r>
              <a:rPr lang="es-ES" smtClean="0"/>
              <a:t>Hablar de problemas y como se resolvieron</a:t>
            </a:r>
          </a:p>
          <a:p>
            <a:pPr eaLnBrk="1" hangingPunct="1"/>
            <a:r>
              <a:rPr lang="es-ES" smtClean="0"/>
              <a:t>Excepcionalmente alguna visita de seguimiento</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4" name="Picture 7" descr="power erasmus+leo"/>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ectangle 8"/>
          <p:cNvSpPr>
            <a:spLocks noChangeArrowheads="1"/>
          </p:cNvSpPr>
          <p:nvPr userDrawn="1"/>
        </p:nvSpPr>
        <p:spPr bwMode="auto">
          <a:xfrm>
            <a:off x="0" y="5013325"/>
            <a:ext cx="9144000" cy="1844675"/>
          </a:xfrm>
          <a:prstGeom prst="rect">
            <a:avLst/>
          </a:prstGeom>
          <a:solidFill>
            <a:schemeClr val="bg1"/>
          </a:solidFill>
          <a:ln w="9525">
            <a:noFill/>
            <a:miter lim="800000"/>
            <a:headEnd/>
            <a:tailEnd/>
          </a:ln>
          <a:effectLst/>
        </p:spPr>
        <p:txBody>
          <a:bodyPr wrap="none" anchor="ctr"/>
          <a:lstStyle/>
          <a:p>
            <a:pPr>
              <a:defRPr/>
            </a:pPr>
            <a:endParaRPr lang="es-ES"/>
          </a:p>
        </p:txBody>
      </p:sp>
      <p:pic>
        <p:nvPicPr>
          <p:cNvPr id="6" name="Picture 10"/>
          <p:cNvPicPr>
            <a:picLocks noChangeAspect="1" noChangeArrowheads="1"/>
          </p:cNvPicPr>
          <p:nvPr userDrawn="1"/>
        </p:nvPicPr>
        <p:blipFill>
          <a:blip r:embed="rId3" cstate="print"/>
          <a:srcRect/>
          <a:stretch>
            <a:fillRect/>
          </a:stretch>
        </p:blipFill>
        <p:spPr bwMode="auto">
          <a:xfrm>
            <a:off x="6300788" y="0"/>
            <a:ext cx="2303462" cy="749300"/>
          </a:xfrm>
          <a:prstGeom prst="rect">
            <a:avLst/>
          </a:prstGeom>
          <a:noFill/>
          <a:ln w="9525">
            <a:noFill/>
            <a:miter lim="800000"/>
            <a:headEnd/>
            <a:tailEnd/>
          </a:ln>
        </p:spPr>
      </p:pic>
      <p:pic>
        <p:nvPicPr>
          <p:cNvPr id="7" name="Picture 11" descr="logo education and  culture DG copia"/>
          <p:cNvPicPr>
            <a:picLocks noChangeAspect="1" noChangeArrowheads="1"/>
          </p:cNvPicPr>
          <p:nvPr userDrawn="1"/>
        </p:nvPicPr>
        <p:blipFill>
          <a:blip r:embed="rId4" cstate="print"/>
          <a:srcRect/>
          <a:stretch>
            <a:fillRect/>
          </a:stretch>
        </p:blipFill>
        <p:spPr bwMode="auto">
          <a:xfrm>
            <a:off x="395288" y="0"/>
            <a:ext cx="1295400" cy="523875"/>
          </a:xfrm>
          <a:prstGeom prst="rect">
            <a:avLst/>
          </a:prstGeom>
          <a:noFill/>
          <a:ln w="9525">
            <a:noFill/>
            <a:miter lim="800000"/>
            <a:headEnd/>
            <a:tailEnd/>
          </a:ln>
        </p:spPr>
      </p:pic>
      <p:sp>
        <p:nvSpPr>
          <p:cNvPr id="190466" name="Rectangle 2"/>
          <p:cNvSpPr>
            <a:spLocks noGrp="1" noChangeArrowheads="1"/>
          </p:cNvSpPr>
          <p:nvPr>
            <p:ph type="ctrTitle"/>
          </p:nvPr>
        </p:nvSpPr>
        <p:spPr>
          <a:xfrm>
            <a:off x="685800" y="2130425"/>
            <a:ext cx="7772400" cy="1470025"/>
          </a:xfrm>
        </p:spPr>
        <p:txBody>
          <a:bodyPr/>
          <a:lstStyle>
            <a:lvl1pPr>
              <a:defRPr/>
            </a:lvl1pPr>
          </a:lstStyle>
          <a:p>
            <a:r>
              <a:rPr lang="ca-ES"/>
              <a:t>Feu clic aquí per editar l'estil de títol del patró</a:t>
            </a:r>
          </a:p>
        </p:txBody>
      </p:sp>
      <p:sp>
        <p:nvSpPr>
          <p:cNvPr id="19046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ca-ES"/>
              <a:t>Feu clic aquí per editar l'estil de subtítols del patró.</a:t>
            </a:r>
          </a:p>
        </p:txBody>
      </p:sp>
      <p:sp>
        <p:nvSpPr>
          <p:cNvPr id="8" name="Rectangle 4"/>
          <p:cNvSpPr>
            <a:spLocks noGrp="1" noChangeArrowheads="1"/>
          </p:cNvSpPr>
          <p:nvPr>
            <p:ph type="dt" sz="half" idx="10"/>
          </p:nvPr>
        </p:nvSpPr>
        <p:spPr/>
        <p:txBody>
          <a:bodyPr/>
          <a:lstStyle>
            <a:lvl1pPr>
              <a:defRPr/>
            </a:lvl1pPr>
          </a:lstStyle>
          <a:p>
            <a:pPr>
              <a:defRPr/>
            </a:pPr>
            <a:fld id="{C45FC011-39F3-46C4-9C6F-27DCAC0619D2}" type="datetime1">
              <a:rPr lang="ca-ES"/>
              <a:pPr>
                <a:defRPr/>
              </a:pPr>
              <a:t>12/12/2012</a:t>
            </a:fld>
            <a:endParaRPr lang="ca-ES"/>
          </a:p>
        </p:txBody>
      </p:sp>
      <p:sp>
        <p:nvSpPr>
          <p:cNvPr id="9" name="Rectangle 5"/>
          <p:cNvSpPr>
            <a:spLocks noGrp="1" noChangeArrowheads="1"/>
          </p:cNvSpPr>
          <p:nvPr>
            <p:ph type="ftr" sz="quarter" idx="11"/>
          </p:nvPr>
        </p:nvSpPr>
        <p:spPr/>
        <p:txBody>
          <a:bodyPr/>
          <a:lstStyle>
            <a:lvl1pPr>
              <a:defRPr/>
            </a:lvl1pPr>
          </a:lstStyle>
          <a:p>
            <a:pPr>
              <a:defRPr/>
            </a:pPr>
            <a:r>
              <a:rPr lang="ca-ES"/>
              <a:t>OCIE-Àrea de Cooperació per a la inserció laboral</a:t>
            </a:r>
          </a:p>
        </p:txBody>
      </p:sp>
      <p:sp>
        <p:nvSpPr>
          <p:cNvPr id="10" name="Rectangle 6"/>
          <p:cNvSpPr>
            <a:spLocks noGrp="1" noChangeArrowheads="1"/>
          </p:cNvSpPr>
          <p:nvPr>
            <p:ph type="sldNum" sz="quarter" idx="12"/>
          </p:nvPr>
        </p:nvSpPr>
        <p:spPr/>
        <p:txBody>
          <a:bodyPr/>
          <a:lstStyle>
            <a:lvl1pPr>
              <a:defRPr/>
            </a:lvl1pPr>
          </a:lstStyle>
          <a:p>
            <a:pPr>
              <a:defRPr/>
            </a:pPr>
            <a:fld id="{D612CF97-2846-47AA-82D0-C96505ED51A5}" type="slidenum">
              <a:rPr lang="ca-ES"/>
              <a:pPr>
                <a:defRPr/>
              </a:pPr>
              <a:t>‹Nº›</a:t>
            </a:fld>
            <a:endParaRPr lang="ca-ES"/>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82C24517-A720-4558-927E-1D86E11C9867}" type="datetime1">
              <a:rPr lang="ca-ES"/>
              <a:pPr>
                <a:defRPr/>
              </a:pPr>
              <a:t>12/12/2012</a:t>
            </a:fld>
            <a:endParaRPr lang="ca-ES"/>
          </a:p>
        </p:txBody>
      </p:sp>
      <p:sp>
        <p:nvSpPr>
          <p:cNvPr id="5"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6" name="Rectangle 6"/>
          <p:cNvSpPr>
            <a:spLocks noGrp="1" noChangeArrowheads="1"/>
          </p:cNvSpPr>
          <p:nvPr>
            <p:ph type="sldNum" sz="quarter" idx="12"/>
          </p:nvPr>
        </p:nvSpPr>
        <p:spPr>
          <a:ln/>
        </p:spPr>
        <p:txBody>
          <a:bodyPr/>
          <a:lstStyle>
            <a:lvl1pPr>
              <a:defRPr/>
            </a:lvl1pPr>
          </a:lstStyle>
          <a:p>
            <a:pPr>
              <a:defRPr/>
            </a:pPr>
            <a:fld id="{9E8D449F-E2FA-488C-B4AF-4AA8BCFEC116}" type="slidenum">
              <a:rPr lang="ca-ES"/>
              <a:pPr>
                <a:defRPr/>
              </a:pPr>
              <a:t>‹Nº›</a:t>
            </a:fld>
            <a:endParaRPr lang="ca-ES"/>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3918CD15-D6A2-4DB4-B044-4CADD072C121}" type="datetime1">
              <a:rPr lang="ca-ES"/>
              <a:pPr>
                <a:defRPr/>
              </a:pPr>
              <a:t>12/12/2012</a:t>
            </a:fld>
            <a:endParaRPr lang="ca-ES"/>
          </a:p>
        </p:txBody>
      </p:sp>
      <p:sp>
        <p:nvSpPr>
          <p:cNvPr id="5"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6" name="Rectangle 6"/>
          <p:cNvSpPr>
            <a:spLocks noGrp="1" noChangeArrowheads="1"/>
          </p:cNvSpPr>
          <p:nvPr>
            <p:ph type="sldNum" sz="quarter" idx="12"/>
          </p:nvPr>
        </p:nvSpPr>
        <p:spPr>
          <a:ln/>
        </p:spPr>
        <p:txBody>
          <a:bodyPr/>
          <a:lstStyle>
            <a:lvl1pPr>
              <a:defRPr/>
            </a:lvl1pPr>
          </a:lstStyle>
          <a:p>
            <a:pPr>
              <a:defRPr/>
            </a:pPr>
            <a:fld id="{4521EEA6-2052-4107-8EF0-1379DAEC5C56}" type="slidenum">
              <a:rPr lang="ca-ES"/>
              <a:pPr>
                <a:defRPr/>
              </a:pPr>
              <a:t>‹Nº›</a:t>
            </a:fld>
            <a:endParaRPr lang="ca-ES"/>
          </a:p>
        </p:txBody>
      </p:sp>
    </p:spTree>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ítulo, imágenes prediseñada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imágenes prediseñadas"/>
          <p:cNvSpPr>
            <a:spLocks noGrp="1"/>
          </p:cNvSpPr>
          <p:nvPr>
            <p:ph type="clipArt" sz="half" idx="1"/>
          </p:nvPr>
        </p:nvSpPr>
        <p:spPr>
          <a:xfrm>
            <a:off x="457200" y="1600200"/>
            <a:ext cx="4038600" cy="4525963"/>
          </a:xfrm>
        </p:spPr>
        <p:txBody>
          <a:bodyPr/>
          <a:lstStyle/>
          <a:p>
            <a:pPr lvl="0"/>
            <a:endParaRPr lang="es-ES" noProof="0" smtClean="0"/>
          </a:p>
        </p:txBody>
      </p:sp>
      <p:sp>
        <p:nvSpPr>
          <p:cNvPr id="4" name="3 Marcador de texto"/>
          <p:cNvSpPr>
            <a:spLocks noGrp="1"/>
          </p:cNvSpPr>
          <p:nvPr>
            <p:ph type="body"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fld id="{2C455A92-7D97-4590-BC36-B2491EE487AD}" type="datetime1">
              <a:rPr lang="ca-ES"/>
              <a:pPr>
                <a:defRPr/>
              </a:pPr>
              <a:t>12/12/2012</a:t>
            </a:fld>
            <a:endParaRPr lang="ca-ES"/>
          </a:p>
        </p:txBody>
      </p:sp>
      <p:sp>
        <p:nvSpPr>
          <p:cNvPr id="6"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7" name="Rectangle 6"/>
          <p:cNvSpPr>
            <a:spLocks noGrp="1" noChangeArrowheads="1"/>
          </p:cNvSpPr>
          <p:nvPr>
            <p:ph type="sldNum" sz="quarter" idx="12"/>
          </p:nvPr>
        </p:nvSpPr>
        <p:spPr>
          <a:ln/>
        </p:spPr>
        <p:txBody>
          <a:bodyPr/>
          <a:lstStyle>
            <a:lvl1pPr>
              <a:defRPr/>
            </a:lvl1pPr>
          </a:lstStyle>
          <a:p>
            <a:pPr>
              <a:defRPr/>
            </a:pPr>
            <a:fld id="{02C53C69-F9EF-4B19-9DC5-C24D7A2927E5}" type="slidenum">
              <a:rPr lang="ca-ES"/>
              <a:pPr>
                <a:defRPr/>
              </a:pPr>
              <a:t>‹Nº›</a:t>
            </a:fld>
            <a:endParaRPr lang="ca-ES"/>
          </a:p>
        </p:txBody>
      </p:sp>
    </p:spTree>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cSld name="Títol i taula">
    <p:spTree>
      <p:nvGrpSpPr>
        <p:cNvPr id="1" name=""/>
        <p:cNvGrpSpPr/>
        <p:nvPr/>
      </p:nvGrpSpPr>
      <p:grpSpPr>
        <a:xfrm>
          <a:off x="0" y="0"/>
          <a:ext cx="0" cy="0"/>
          <a:chOff x="0" y="0"/>
          <a:chExt cx="0" cy="0"/>
        </a:xfrm>
      </p:grpSpPr>
      <p:sp>
        <p:nvSpPr>
          <p:cNvPr id="4" name="Rectangle 15"/>
          <p:cNvSpPr>
            <a:spLocks noChangeArrowheads="1"/>
          </p:cNvSpPr>
          <p:nvPr userDrawn="1"/>
        </p:nvSpPr>
        <p:spPr bwMode="auto">
          <a:xfrm>
            <a:off x="0" y="5013325"/>
            <a:ext cx="9144000" cy="1844675"/>
          </a:xfrm>
          <a:prstGeom prst="rect">
            <a:avLst/>
          </a:prstGeom>
          <a:solidFill>
            <a:schemeClr val="bg1"/>
          </a:solidFill>
          <a:ln w="9525">
            <a:noFill/>
            <a:miter lim="800000"/>
            <a:headEnd/>
            <a:tailEnd/>
          </a:ln>
          <a:effectLst/>
        </p:spPr>
        <p:txBody>
          <a:bodyPr wrap="none" anchor="ctr"/>
          <a:lstStyle/>
          <a:p>
            <a:pPr>
              <a:defRPr/>
            </a:pPr>
            <a:endParaRPr lang="es-ES"/>
          </a:p>
        </p:txBody>
      </p:sp>
      <p:pic>
        <p:nvPicPr>
          <p:cNvPr id="5" name="Picture 22" descr="logo education and  culture DG copia"/>
          <p:cNvPicPr>
            <a:picLocks noChangeAspect="1" noChangeArrowheads="1"/>
          </p:cNvPicPr>
          <p:nvPr userDrawn="1"/>
        </p:nvPicPr>
        <p:blipFill>
          <a:blip r:embed="rId2" cstate="print"/>
          <a:srcRect/>
          <a:stretch>
            <a:fillRect/>
          </a:stretch>
        </p:blipFill>
        <p:spPr bwMode="auto">
          <a:xfrm>
            <a:off x="2124075" y="6334125"/>
            <a:ext cx="1295400" cy="523875"/>
          </a:xfrm>
          <a:prstGeom prst="rect">
            <a:avLst/>
          </a:prstGeom>
          <a:noFill/>
          <a:ln w="9525">
            <a:noFill/>
            <a:miter lim="800000"/>
            <a:headEnd/>
            <a:tailEnd/>
          </a:ln>
        </p:spPr>
      </p:pic>
      <p:pic>
        <p:nvPicPr>
          <p:cNvPr id="6" name="Picture 5"/>
          <p:cNvPicPr>
            <a:picLocks noChangeAspect="1" noChangeArrowheads="1"/>
          </p:cNvPicPr>
          <p:nvPr userDrawn="1"/>
        </p:nvPicPr>
        <p:blipFill>
          <a:blip r:embed="rId3" cstate="print"/>
          <a:srcRect/>
          <a:stretch>
            <a:fillRect/>
          </a:stretch>
        </p:blipFill>
        <p:spPr bwMode="auto">
          <a:xfrm>
            <a:off x="0" y="6067425"/>
            <a:ext cx="1762125" cy="790575"/>
          </a:xfrm>
          <a:prstGeom prst="rect">
            <a:avLst/>
          </a:prstGeom>
          <a:solidFill>
            <a:srgbClr val="FFFFFF"/>
          </a:solidFill>
          <a:ln w="9525">
            <a:noFill/>
            <a:miter lim="800000"/>
            <a:headEnd/>
            <a:tailEnd/>
          </a:ln>
        </p:spPr>
      </p:pic>
      <p:sp>
        <p:nvSpPr>
          <p:cNvPr id="2" name="Títol 1"/>
          <p:cNvSpPr>
            <a:spLocks noGrp="1"/>
          </p:cNvSpPr>
          <p:nvPr>
            <p:ph type="title"/>
          </p:nvPr>
        </p:nvSpPr>
        <p:spPr>
          <a:xfrm>
            <a:off x="457200" y="274638"/>
            <a:ext cx="8229600" cy="1143000"/>
          </a:xfrm>
        </p:spPr>
        <p:txBody>
          <a:bodyPr/>
          <a:lstStyle/>
          <a:p>
            <a:r>
              <a:rPr lang="ca-ES" smtClean="0"/>
              <a:t>Feu clic aquí per editar l'estil</a:t>
            </a:r>
            <a:endParaRPr lang="ca-ES"/>
          </a:p>
        </p:txBody>
      </p:sp>
      <p:sp>
        <p:nvSpPr>
          <p:cNvPr id="3" name="Contenidor de taula 2"/>
          <p:cNvSpPr>
            <a:spLocks noGrp="1"/>
          </p:cNvSpPr>
          <p:nvPr>
            <p:ph type="tbl" idx="1"/>
          </p:nvPr>
        </p:nvSpPr>
        <p:spPr>
          <a:xfrm>
            <a:off x="457200" y="1600200"/>
            <a:ext cx="8229600" cy="4525963"/>
          </a:xfrm>
        </p:spPr>
        <p:txBody>
          <a:bodyPr/>
          <a:lstStyle/>
          <a:p>
            <a:pPr lvl="0"/>
            <a:endParaRPr lang="ca-ES" noProof="0" smtClean="0"/>
          </a:p>
        </p:txBody>
      </p:sp>
      <p:sp>
        <p:nvSpPr>
          <p:cNvPr id="7" name="Rectangle 4"/>
          <p:cNvSpPr>
            <a:spLocks noGrp="1" noChangeArrowheads="1"/>
          </p:cNvSpPr>
          <p:nvPr>
            <p:ph type="dt" sz="half" idx="10"/>
          </p:nvPr>
        </p:nvSpPr>
        <p:spPr/>
        <p:txBody>
          <a:bodyPr/>
          <a:lstStyle>
            <a:lvl1pPr>
              <a:defRPr/>
            </a:lvl1pPr>
          </a:lstStyle>
          <a:p>
            <a:pPr>
              <a:defRPr/>
            </a:pPr>
            <a:endParaRPr lang="ca-ES"/>
          </a:p>
        </p:txBody>
      </p:sp>
      <p:sp>
        <p:nvSpPr>
          <p:cNvPr id="8" name="Rectangle 5"/>
          <p:cNvSpPr>
            <a:spLocks noGrp="1" noChangeArrowheads="1"/>
          </p:cNvSpPr>
          <p:nvPr>
            <p:ph type="ftr" sz="quarter" idx="11"/>
          </p:nvPr>
        </p:nvSpPr>
        <p:spPr/>
        <p:txBody>
          <a:bodyPr/>
          <a:lstStyle>
            <a:lvl1pPr>
              <a:defRPr/>
            </a:lvl1pPr>
          </a:lstStyle>
          <a:p>
            <a:pPr>
              <a:defRPr/>
            </a:pPr>
            <a:endParaRPr lang="ca-ES"/>
          </a:p>
        </p:txBody>
      </p:sp>
      <p:sp>
        <p:nvSpPr>
          <p:cNvPr id="9" name="Rectangle 6"/>
          <p:cNvSpPr>
            <a:spLocks noGrp="1" noChangeArrowheads="1"/>
          </p:cNvSpPr>
          <p:nvPr>
            <p:ph type="sldNum" sz="quarter" idx="12"/>
          </p:nvPr>
        </p:nvSpPr>
        <p:spPr/>
        <p:txBody>
          <a:bodyPr/>
          <a:lstStyle>
            <a:lvl1pPr>
              <a:defRPr/>
            </a:lvl1pPr>
          </a:lstStyle>
          <a:p>
            <a:pPr>
              <a:defRPr/>
            </a:pPr>
            <a:fld id="{62454F4D-8ABA-47AD-9D0A-5CFCA1363131}" type="slidenum">
              <a:rPr lang="ca-ES"/>
              <a:pPr>
                <a:defRPr/>
              </a:pPr>
              <a:t>‹Nº›</a:t>
            </a:fld>
            <a:endParaRPr lang="ca-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55EF8E1F-CA3F-4D45-B395-B15C0490E04C}" type="datetime1">
              <a:rPr lang="ca-ES"/>
              <a:pPr>
                <a:defRPr/>
              </a:pPr>
              <a:t>12/12/2012</a:t>
            </a:fld>
            <a:endParaRPr lang="ca-ES"/>
          </a:p>
        </p:txBody>
      </p:sp>
      <p:sp>
        <p:nvSpPr>
          <p:cNvPr id="5"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6" name="Rectangle 6"/>
          <p:cNvSpPr>
            <a:spLocks noGrp="1" noChangeArrowheads="1"/>
          </p:cNvSpPr>
          <p:nvPr>
            <p:ph type="sldNum" sz="quarter" idx="12"/>
          </p:nvPr>
        </p:nvSpPr>
        <p:spPr>
          <a:ln/>
        </p:spPr>
        <p:txBody>
          <a:bodyPr/>
          <a:lstStyle>
            <a:lvl1pPr>
              <a:defRPr/>
            </a:lvl1pPr>
          </a:lstStyle>
          <a:p>
            <a:pPr>
              <a:defRPr/>
            </a:pPr>
            <a:fld id="{CB3F857D-61D3-4655-A655-92CA999C64EC}" type="slidenum">
              <a:rPr lang="ca-ES"/>
              <a:pPr>
                <a:defRPr/>
              </a:pPr>
              <a:t>‹Nº›</a:t>
            </a:fld>
            <a:endParaRPr lang="ca-ES"/>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71113C0B-E1C0-4BE1-A94B-6E97B66E67CC}" type="datetime1">
              <a:rPr lang="ca-ES"/>
              <a:pPr>
                <a:defRPr/>
              </a:pPr>
              <a:t>12/12/2012</a:t>
            </a:fld>
            <a:endParaRPr lang="ca-ES"/>
          </a:p>
        </p:txBody>
      </p:sp>
      <p:sp>
        <p:nvSpPr>
          <p:cNvPr id="5"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6" name="Rectangle 6"/>
          <p:cNvSpPr>
            <a:spLocks noGrp="1" noChangeArrowheads="1"/>
          </p:cNvSpPr>
          <p:nvPr>
            <p:ph type="sldNum" sz="quarter" idx="12"/>
          </p:nvPr>
        </p:nvSpPr>
        <p:spPr>
          <a:ln/>
        </p:spPr>
        <p:txBody>
          <a:bodyPr/>
          <a:lstStyle>
            <a:lvl1pPr>
              <a:defRPr/>
            </a:lvl1pPr>
          </a:lstStyle>
          <a:p>
            <a:pPr>
              <a:defRPr/>
            </a:pPr>
            <a:fld id="{D56A8641-8BF8-4811-9DB8-24A0CDA01881}" type="slidenum">
              <a:rPr lang="ca-ES"/>
              <a:pPr>
                <a:defRPr/>
              </a:pPr>
              <a:t>‹Nº›</a:t>
            </a:fld>
            <a:endParaRPr lang="ca-ES"/>
          </a:p>
        </p:txBody>
      </p:sp>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fld id="{CDA164F6-A725-48BD-9618-87578427DA27}" type="datetime1">
              <a:rPr lang="ca-ES"/>
              <a:pPr>
                <a:defRPr/>
              </a:pPr>
              <a:t>12/12/2012</a:t>
            </a:fld>
            <a:endParaRPr lang="ca-ES"/>
          </a:p>
        </p:txBody>
      </p:sp>
      <p:sp>
        <p:nvSpPr>
          <p:cNvPr id="6"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7" name="Rectangle 6"/>
          <p:cNvSpPr>
            <a:spLocks noGrp="1" noChangeArrowheads="1"/>
          </p:cNvSpPr>
          <p:nvPr>
            <p:ph type="sldNum" sz="quarter" idx="12"/>
          </p:nvPr>
        </p:nvSpPr>
        <p:spPr>
          <a:ln/>
        </p:spPr>
        <p:txBody>
          <a:bodyPr/>
          <a:lstStyle>
            <a:lvl1pPr>
              <a:defRPr/>
            </a:lvl1pPr>
          </a:lstStyle>
          <a:p>
            <a:pPr>
              <a:defRPr/>
            </a:pPr>
            <a:fld id="{D5343CA4-0ABA-4E2D-98DB-2CFB058D3689}" type="slidenum">
              <a:rPr lang="ca-ES"/>
              <a:pPr>
                <a:defRPr/>
              </a:pPr>
              <a:t>‹Nº›</a:t>
            </a:fld>
            <a:endParaRPr lang="ca-ES"/>
          </a:p>
        </p:txBody>
      </p:sp>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fld id="{B5891815-2534-42AE-8676-A87DC363498D}" type="datetime1">
              <a:rPr lang="ca-ES"/>
              <a:pPr>
                <a:defRPr/>
              </a:pPr>
              <a:t>12/12/2012</a:t>
            </a:fld>
            <a:endParaRPr lang="ca-ES"/>
          </a:p>
        </p:txBody>
      </p:sp>
      <p:sp>
        <p:nvSpPr>
          <p:cNvPr id="8"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9" name="Rectangle 6"/>
          <p:cNvSpPr>
            <a:spLocks noGrp="1" noChangeArrowheads="1"/>
          </p:cNvSpPr>
          <p:nvPr>
            <p:ph type="sldNum" sz="quarter" idx="12"/>
          </p:nvPr>
        </p:nvSpPr>
        <p:spPr>
          <a:ln/>
        </p:spPr>
        <p:txBody>
          <a:bodyPr/>
          <a:lstStyle>
            <a:lvl1pPr>
              <a:defRPr/>
            </a:lvl1pPr>
          </a:lstStyle>
          <a:p>
            <a:pPr>
              <a:defRPr/>
            </a:pPr>
            <a:fld id="{4B69F05A-6028-431D-9663-4E7CCC124CA0}" type="slidenum">
              <a:rPr lang="ca-ES"/>
              <a:pPr>
                <a:defRPr/>
              </a:pPr>
              <a:t>‹Nº›</a:t>
            </a:fld>
            <a:endParaRPr lang="ca-ES"/>
          </a:p>
        </p:txBody>
      </p:sp>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fld id="{9E73FAB2-86B9-4412-9841-D424FBDB4F5C}" type="datetime1">
              <a:rPr lang="ca-ES"/>
              <a:pPr>
                <a:defRPr/>
              </a:pPr>
              <a:t>12/12/2012</a:t>
            </a:fld>
            <a:endParaRPr lang="ca-ES"/>
          </a:p>
        </p:txBody>
      </p:sp>
      <p:sp>
        <p:nvSpPr>
          <p:cNvPr id="4"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5" name="Rectangle 6"/>
          <p:cNvSpPr>
            <a:spLocks noGrp="1" noChangeArrowheads="1"/>
          </p:cNvSpPr>
          <p:nvPr>
            <p:ph type="sldNum" sz="quarter" idx="12"/>
          </p:nvPr>
        </p:nvSpPr>
        <p:spPr>
          <a:ln/>
        </p:spPr>
        <p:txBody>
          <a:bodyPr/>
          <a:lstStyle>
            <a:lvl1pPr>
              <a:defRPr/>
            </a:lvl1pPr>
          </a:lstStyle>
          <a:p>
            <a:pPr>
              <a:defRPr/>
            </a:pPr>
            <a:fld id="{1A4C9A6E-27AC-43FB-9250-61FED9112498}" type="slidenum">
              <a:rPr lang="ca-ES"/>
              <a:pPr>
                <a:defRPr/>
              </a:pPr>
              <a:t>‹Nº›</a:t>
            </a:fld>
            <a:endParaRPr lang="ca-ES"/>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5F5A139-AB54-4EB7-A79B-C02E6053B725}" type="datetime1">
              <a:rPr lang="ca-ES"/>
              <a:pPr>
                <a:defRPr/>
              </a:pPr>
              <a:t>12/12/2012</a:t>
            </a:fld>
            <a:endParaRPr lang="ca-ES"/>
          </a:p>
        </p:txBody>
      </p:sp>
      <p:sp>
        <p:nvSpPr>
          <p:cNvPr id="3"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4" name="Rectangle 6"/>
          <p:cNvSpPr>
            <a:spLocks noGrp="1" noChangeArrowheads="1"/>
          </p:cNvSpPr>
          <p:nvPr>
            <p:ph type="sldNum" sz="quarter" idx="12"/>
          </p:nvPr>
        </p:nvSpPr>
        <p:spPr>
          <a:ln/>
        </p:spPr>
        <p:txBody>
          <a:bodyPr/>
          <a:lstStyle>
            <a:lvl1pPr>
              <a:defRPr/>
            </a:lvl1pPr>
          </a:lstStyle>
          <a:p>
            <a:pPr>
              <a:defRPr/>
            </a:pPr>
            <a:fld id="{75A0E3DE-9016-43B3-851E-E34AA8611AC7}" type="slidenum">
              <a:rPr lang="ca-ES"/>
              <a:pPr>
                <a:defRPr/>
              </a:pPr>
              <a:t>‹Nº›</a:t>
            </a:fld>
            <a:endParaRPr lang="ca-ES"/>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CE69BFDE-B0F9-4148-B448-A131DB91C3DF}" type="datetime1">
              <a:rPr lang="ca-ES"/>
              <a:pPr>
                <a:defRPr/>
              </a:pPr>
              <a:t>12/12/2012</a:t>
            </a:fld>
            <a:endParaRPr lang="ca-ES"/>
          </a:p>
        </p:txBody>
      </p:sp>
      <p:sp>
        <p:nvSpPr>
          <p:cNvPr id="6"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7" name="Rectangle 6"/>
          <p:cNvSpPr>
            <a:spLocks noGrp="1" noChangeArrowheads="1"/>
          </p:cNvSpPr>
          <p:nvPr>
            <p:ph type="sldNum" sz="quarter" idx="12"/>
          </p:nvPr>
        </p:nvSpPr>
        <p:spPr>
          <a:ln/>
        </p:spPr>
        <p:txBody>
          <a:bodyPr/>
          <a:lstStyle>
            <a:lvl1pPr>
              <a:defRPr/>
            </a:lvl1pPr>
          </a:lstStyle>
          <a:p>
            <a:pPr>
              <a:defRPr/>
            </a:pPr>
            <a:fld id="{49C16620-2043-494E-B968-CE70626295E1}" type="slidenum">
              <a:rPr lang="ca-ES"/>
              <a:pPr>
                <a:defRPr/>
              </a:pPr>
              <a:t>‹Nº›</a:t>
            </a:fld>
            <a:endParaRPr lang="ca-ES"/>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40389A0C-3949-473F-B47A-59E1A4F454B1}" type="datetime1">
              <a:rPr lang="ca-ES"/>
              <a:pPr>
                <a:defRPr/>
              </a:pPr>
              <a:t>12/12/2012</a:t>
            </a:fld>
            <a:endParaRPr lang="ca-ES"/>
          </a:p>
        </p:txBody>
      </p:sp>
      <p:sp>
        <p:nvSpPr>
          <p:cNvPr id="6" name="Rectangle 5"/>
          <p:cNvSpPr>
            <a:spLocks noGrp="1" noChangeArrowheads="1"/>
          </p:cNvSpPr>
          <p:nvPr>
            <p:ph type="ftr" sz="quarter" idx="11"/>
          </p:nvPr>
        </p:nvSpPr>
        <p:spPr>
          <a:ln/>
        </p:spPr>
        <p:txBody>
          <a:bodyPr/>
          <a:lstStyle>
            <a:lvl1pPr>
              <a:defRPr/>
            </a:lvl1pPr>
          </a:lstStyle>
          <a:p>
            <a:pPr>
              <a:defRPr/>
            </a:pPr>
            <a:r>
              <a:rPr lang="ca-ES"/>
              <a:t>OCIE-Àrea de Cooperació per a la inserció laboral</a:t>
            </a:r>
          </a:p>
        </p:txBody>
      </p:sp>
      <p:sp>
        <p:nvSpPr>
          <p:cNvPr id="7" name="Rectangle 6"/>
          <p:cNvSpPr>
            <a:spLocks noGrp="1" noChangeArrowheads="1"/>
          </p:cNvSpPr>
          <p:nvPr>
            <p:ph type="sldNum" sz="quarter" idx="12"/>
          </p:nvPr>
        </p:nvSpPr>
        <p:spPr>
          <a:ln/>
        </p:spPr>
        <p:txBody>
          <a:bodyPr/>
          <a:lstStyle>
            <a:lvl1pPr>
              <a:defRPr/>
            </a:lvl1pPr>
          </a:lstStyle>
          <a:p>
            <a:pPr>
              <a:defRPr/>
            </a:pPr>
            <a:fld id="{70BD05BB-21BE-42D3-9E87-E0DD04341425}" type="slidenum">
              <a:rPr lang="ca-ES"/>
              <a:pPr>
                <a:defRPr/>
              </a:pPr>
              <a:t>‹Nº›</a:t>
            </a:fld>
            <a:endParaRPr lang="ca-ES"/>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a-ES" smtClean="0"/>
              <a:t>Haga clic para cambiar el estilo de título	</a:t>
            </a:r>
          </a:p>
        </p:txBody>
      </p:sp>
      <p:sp>
        <p:nvSpPr>
          <p:cNvPr id="3481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a-ES" smtClean="0"/>
              <a:t>Haga clic para modificar el estilo de texto del patrón</a:t>
            </a:r>
          </a:p>
          <a:p>
            <a:pPr lvl="1"/>
            <a:r>
              <a:rPr lang="ca-ES" smtClean="0"/>
              <a:t>Segundo nivel</a:t>
            </a:r>
          </a:p>
          <a:p>
            <a:pPr lvl="2"/>
            <a:r>
              <a:rPr lang="ca-ES" smtClean="0"/>
              <a:t>Tercer nivel</a:t>
            </a:r>
          </a:p>
          <a:p>
            <a:pPr lvl="3"/>
            <a:r>
              <a:rPr lang="ca-ES" smtClean="0"/>
              <a:t>Cuarto nivel</a:t>
            </a:r>
          </a:p>
          <a:p>
            <a:pPr lvl="4"/>
            <a:r>
              <a:rPr lang="ca-ES" smtClean="0"/>
              <a:t>Quinto nivel</a:t>
            </a:r>
          </a:p>
        </p:txBody>
      </p:sp>
      <p:sp>
        <p:nvSpPr>
          <p:cNvPr id="136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0C7D6525-C63A-4045-AFE0-91C54773866C}" type="datetime1">
              <a:rPr lang="ca-ES"/>
              <a:pPr>
                <a:defRPr/>
              </a:pPr>
              <a:t>12/12/2012</a:t>
            </a:fld>
            <a:endParaRPr lang="ca-ES"/>
          </a:p>
        </p:txBody>
      </p:sp>
      <p:sp>
        <p:nvSpPr>
          <p:cNvPr id="136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r>
              <a:rPr lang="ca-ES"/>
              <a:t>OCIE-Àrea de Cooperació per a la inserció laboral</a:t>
            </a:r>
          </a:p>
        </p:txBody>
      </p:sp>
      <p:sp>
        <p:nvSpPr>
          <p:cNvPr id="136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D31C07C1-42CA-4C77-BD6E-E936D55684AD}" type="slidenum">
              <a:rPr lang="ca-ES"/>
              <a:pPr>
                <a:defRPr/>
              </a:pPr>
              <a:t>‹Nº›</a:t>
            </a:fld>
            <a:endParaRPr lang="ca-ES"/>
          </a:p>
        </p:txBody>
      </p:sp>
      <p:sp>
        <p:nvSpPr>
          <p:cNvPr id="136207" name="Rectangle 15"/>
          <p:cNvSpPr>
            <a:spLocks noChangeArrowheads="1"/>
          </p:cNvSpPr>
          <p:nvPr userDrawn="1"/>
        </p:nvSpPr>
        <p:spPr bwMode="auto">
          <a:xfrm>
            <a:off x="0" y="5013325"/>
            <a:ext cx="9144000" cy="1844675"/>
          </a:xfrm>
          <a:prstGeom prst="rect">
            <a:avLst/>
          </a:prstGeom>
          <a:solidFill>
            <a:schemeClr val="bg1"/>
          </a:solidFill>
          <a:ln w="9525">
            <a:noFill/>
            <a:miter lim="800000"/>
            <a:headEnd/>
            <a:tailEnd/>
          </a:ln>
          <a:effectLst/>
        </p:spPr>
        <p:txBody>
          <a:bodyPr wrap="none" anchor="ctr"/>
          <a:lstStyle/>
          <a:p>
            <a:pPr>
              <a:defRPr/>
            </a:pPr>
            <a:endParaRPr lang="es-ES"/>
          </a:p>
        </p:txBody>
      </p:sp>
      <p:pic>
        <p:nvPicPr>
          <p:cNvPr id="34825" name="Picture 5"/>
          <p:cNvPicPr>
            <a:picLocks noChangeAspect="1" noChangeArrowheads="1"/>
          </p:cNvPicPr>
          <p:nvPr userDrawn="1"/>
        </p:nvPicPr>
        <p:blipFill>
          <a:blip r:embed="rId15" cstate="print"/>
          <a:srcRect/>
          <a:stretch>
            <a:fillRect/>
          </a:stretch>
        </p:blipFill>
        <p:spPr bwMode="auto">
          <a:xfrm>
            <a:off x="0" y="6067425"/>
            <a:ext cx="1762125" cy="790575"/>
          </a:xfrm>
          <a:prstGeom prst="rect">
            <a:avLst/>
          </a:prstGeom>
          <a:solidFill>
            <a:srgbClr val="FFFFFF"/>
          </a:solidFill>
          <a:ln w="9525">
            <a:noFill/>
            <a:miter lim="800000"/>
            <a:headEnd/>
            <a:tailEnd/>
          </a:ln>
        </p:spPr>
      </p:pic>
      <p:pic>
        <p:nvPicPr>
          <p:cNvPr id="34826" name="Picture 10" descr="EU_flag_LLP_EN-01"/>
          <p:cNvPicPr>
            <a:picLocks noChangeAspect="1" noChangeArrowheads="1"/>
          </p:cNvPicPr>
          <p:nvPr userDrawn="1"/>
        </p:nvPicPr>
        <p:blipFill>
          <a:blip r:embed="rId16" cstate="print"/>
          <a:srcRect/>
          <a:stretch>
            <a:fillRect/>
          </a:stretch>
        </p:blipFill>
        <p:spPr bwMode="auto">
          <a:xfrm>
            <a:off x="2051050" y="6057900"/>
            <a:ext cx="2057400" cy="800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9" r:id="rId1"/>
    <p:sldLayoutId id="2147483678" r:id="rId2"/>
    <p:sldLayoutId id="2147483677" r:id="rId3"/>
    <p:sldLayoutId id="2147483676" r:id="rId4"/>
    <p:sldLayoutId id="2147483675" r:id="rId5"/>
    <p:sldLayoutId id="2147483674" r:id="rId6"/>
    <p:sldLayoutId id="2147483673" r:id="rId7"/>
    <p:sldLayoutId id="2147483672" r:id="rId8"/>
    <p:sldLayoutId id="2147483671" r:id="rId9"/>
    <p:sldLayoutId id="2147483670" r:id="rId10"/>
    <p:sldLayoutId id="2147483669" r:id="rId11"/>
    <p:sldLayoutId id="2147483668" r:id="rId12"/>
    <p:sldLayoutId id="2147483680" r:id="rId13"/>
  </p:sldLayoutIdLst>
  <p:transition spd="slow">
    <p:wipe dir="r"/>
  </p:transition>
  <p:timing>
    <p:tnLst>
      <p:par>
        <p:cTn id="1" dur="indefinite" restart="never" nodeType="tmRoot"/>
      </p:par>
    </p:tnLst>
  </p:timing>
  <p:hf sldNum="0"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Hoja_de_c_lculo_de_Microsoft_Office_Excel_97-20031.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mailto:mbeas@sg.uji.es" TargetMode="External"/><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1037"/>
          <p:cNvSpPr>
            <a:spLocks noGrp="1" noChangeArrowheads="1"/>
          </p:cNvSpPr>
          <p:nvPr>
            <p:ph type="ctrTitle"/>
          </p:nvPr>
        </p:nvSpPr>
        <p:spPr>
          <a:xfrm>
            <a:off x="642938" y="2000250"/>
            <a:ext cx="7772400" cy="1470025"/>
          </a:xfrm>
        </p:spPr>
        <p:txBody>
          <a:bodyPr/>
          <a:lstStyle/>
          <a:p>
            <a:pPr eaLnBrk="1" hangingPunct="1"/>
            <a:r>
              <a:rPr lang="en-GB" sz="4000" b="1" smtClean="0">
                <a:solidFill>
                  <a:srgbClr val="FF6600"/>
                </a:solidFill>
              </a:rPr>
              <a:t>Incidencia de las acciones Leonardo en la Empleabilidad e Inserción Laboral: Experiencia Leonardo en la Universitat Jaume I de Castellón.</a:t>
            </a:r>
            <a:endParaRPr lang="ca-ES" sz="4000" b="1" smtClean="0">
              <a:solidFill>
                <a:srgbClr val="FF6600"/>
              </a:solidFill>
            </a:endParaRPr>
          </a:p>
        </p:txBody>
      </p:sp>
      <p:sp>
        <p:nvSpPr>
          <p:cNvPr id="17410" name="Rectangle 1039"/>
          <p:cNvSpPr>
            <a:spLocks noGrp="1" noChangeArrowheads="1"/>
          </p:cNvSpPr>
          <p:nvPr>
            <p:ph type="subTitle" idx="1"/>
          </p:nvPr>
        </p:nvSpPr>
        <p:spPr>
          <a:xfrm>
            <a:off x="1928813" y="5300663"/>
            <a:ext cx="6715125" cy="1008062"/>
          </a:xfrm>
        </p:spPr>
        <p:txBody>
          <a:bodyPr/>
          <a:lstStyle/>
          <a:p>
            <a:pPr algn="l" eaLnBrk="1" hangingPunct="1">
              <a:lnSpc>
                <a:spcPct val="80000"/>
              </a:lnSpc>
            </a:pPr>
            <a:r>
              <a:rPr lang="es-ES" sz="2000" smtClean="0"/>
              <a:t>M. Isabel Beas Collado</a:t>
            </a:r>
          </a:p>
          <a:p>
            <a:pPr algn="l" eaLnBrk="1" hangingPunct="1">
              <a:lnSpc>
                <a:spcPct val="80000"/>
              </a:lnSpc>
            </a:pPr>
            <a:r>
              <a:rPr lang="ca-ES" sz="2000" smtClean="0"/>
              <a:t>Responsable de la Oficina de Inserción Profesional</a:t>
            </a:r>
          </a:p>
          <a:p>
            <a:pPr algn="l" eaLnBrk="1" hangingPunct="1">
              <a:lnSpc>
                <a:spcPct val="80000"/>
              </a:lnSpc>
            </a:pPr>
            <a:r>
              <a:rPr lang="ca-ES" sz="2000" smtClean="0"/>
              <a:t>y Estancias en Prácticas</a:t>
            </a:r>
          </a:p>
        </p:txBody>
      </p:sp>
      <p:pic>
        <p:nvPicPr>
          <p:cNvPr id="17411" name="Picture 5"/>
          <p:cNvPicPr>
            <a:picLocks noChangeAspect="1" noChangeArrowheads="1"/>
          </p:cNvPicPr>
          <p:nvPr/>
        </p:nvPicPr>
        <p:blipFill>
          <a:blip r:embed="rId3" cstate="print"/>
          <a:srcRect/>
          <a:stretch>
            <a:fillRect/>
          </a:stretch>
        </p:blipFill>
        <p:spPr bwMode="auto">
          <a:xfrm>
            <a:off x="0" y="6067425"/>
            <a:ext cx="1762125" cy="790575"/>
          </a:xfrm>
          <a:prstGeom prst="rect">
            <a:avLst/>
          </a:prstGeom>
          <a:solidFill>
            <a:srgbClr val="FFFFFF"/>
          </a:solid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3 Marcador de fecha"/>
          <p:cNvSpPr>
            <a:spLocks noGrp="1"/>
          </p:cNvSpPr>
          <p:nvPr>
            <p:ph type="dt" sz="quarter" idx="10"/>
          </p:nvPr>
        </p:nvSpPr>
        <p:spPr>
          <a:noFill/>
        </p:spPr>
        <p:txBody>
          <a:bodyPr/>
          <a:lstStyle/>
          <a:p>
            <a:fld id="{B5CA756C-CB1C-4CB1-B71D-2BCCF381C1D8}" type="datetime1">
              <a:rPr lang="ca-ES" smtClean="0"/>
              <a:pPr/>
              <a:t>12/12/2012</a:t>
            </a:fld>
            <a:endParaRPr lang="ca-ES" smtClean="0"/>
          </a:p>
        </p:txBody>
      </p:sp>
      <p:sp>
        <p:nvSpPr>
          <p:cNvPr id="30722" name="Rectangle 2"/>
          <p:cNvSpPr>
            <a:spLocks noGrp="1" noChangeArrowheads="1"/>
          </p:cNvSpPr>
          <p:nvPr>
            <p:ph type="title"/>
          </p:nvPr>
        </p:nvSpPr>
        <p:spPr>
          <a:xfrm>
            <a:off x="611188" y="274638"/>
            <a:ext cx="8075612" cy="1143000"/>
          </a:xfrm>
        </p:spPr>
        <p:txBody>
          <a:bodyPr/>
          <a:lstStyle/>
          <a:p>
            <a:pPr eaLnBrk="1" hangingPunct="1"/>
            <a:r>
              <a:rPr lang="ca-ES" sz="4000" b="1" smtClean="0">
                <a:solidFill>
                  <a:schemeClr val="tx1"/>
                </a:solidFill>
              </a:rPr>
              <a:t>Prácticas Externas curriculares</a:t>
            </a:r>
          </a:p>
        </p:txBody>
      </p:sp>
      <p:sp>
        <p:nvSpPr>
          <p:cNvPr id="30723" name="Rectangle 3"/>
          <p:cNvSpPr>
            <a:spLocks noGrp="1" noChangeArrowheads="1"/>
          </p:cNvSpPr>
          <p:nvPr>
            <p:ph type="body" idx="1"/>
          </p:nvPr>
        </p:nvSpPr>
        <p:spPr>
          <a:xfrm>
            <a:off x="900113" y="1125538"/>
            <a:ext cx="8243887" cy="5732462"/>
          </a:xfrm>
        </p:spPr>
        <p:txBody>
          <a:bodyPr/>
          <a:lstStyle/>
          <a:p>
            <a:pPr eaLnBrk="1" hangingPunct="1">
              <a:lnSpc>
                <a:spcPct val="90000"/>
              </a:lnSpc>
            </a:pPr>
            <a:r>
              <a:rPr lang="en-GB" sz="2000" smtClean="0"/>
              <a:t>Prácticas (“practicum”) como parte esencial del currículum en todas las disciplinas desde 1991</a:t>
            </a:r>
          </a:p>
          <a:p>
            <a:pPr eaLnBrk="1" hangingPunct="1">
              <a:lnSpc>
                <a:spcPct val="90000"/>
              </a:lnSpc>
            </a:pPr>
            <a:r>
              <a:rPr lang="en-GB" sz="2000" smtClean="0"/>
              <a:t>Modelo finalista en grados y masters</a:t>
            </a:r>
          </a:p>
          <a:p>
            <a:pPr eaLnBrk="1" hangingPunct="1">
              <a:lnSpc>
                <a:spcPct val="90000"/>
              </a:lnSpc>
            </a:pPr>
            <a:r>
              <a:rPr lang="en-GB" sz="2000" smtClean="0"/>
              <a:t>Gestión centralizada en la OIPEP</a:t>
            </a:r>
          </a:p>
          <a:p>
            <a:pPr eaLnBrk="1" hangingPunct="1">
              <a:lnSpc>
                <a:spcPct val="90000"/>
              </a:lnSpc>
            </a:pPr>
            <a:r>
              <a:rPr lang="en-GB" sz="2000" smtClean="0"/>
              <a:t>+3600 estudiantes cada año académico (25% del total de estudiantes).</a:t>
            </a:r>
          </a:p>
          <a:p>
            <a:pPr eaLnBrk="1" hangingPunct="1">
              <a:lnSpc>
                <a:spcPct val="90000"/>
              </a:lnSpc>
            </a:pPr>
            <a:r>
              <a:rPr lang="en-GB" sz="2000" smtClean="0"/>
              <a:t>Duración de las prácticas determinada en el currículum.</a:t>
            </a:r>
          </a:p>
          <a:p>
            <a:pPr eaLnBrk="1" hangingPunct="1">
              <a:lnSpc>
                <a:spcPct val="90000"/>
              </a:lnSpc>
            </a:pPr>
            <a:r>
              <a:rPr lang="en-GB" sz="2000" smtClean="0"/>
              <a:t>Gestión integrada en un único sistema informático integral.</a:t>
            </a:r>
          </a:p>
          <a:p>
            <a:pPr eaLnBrk="1" hangingPunct="1">
              <a:lnSpc>
                <a:spcPct val="90000"/>
              </a:lnSpc>
            </a:pPr>
            <a:r>
              <a:rPr lang="en-GB" sz="2000" smtClean="0"/>
              <a:t> Evaluación doble (por parte de un supervisor y de un profesor de la universidad-tutor).</a:t>
            </a:r>
          </a:p>
          <a:p>
            <a:pPr eaLnBrk="1" hangingPunct="1">
              <a:lnSpc>
                <a:spcPct val="90000"/>
              </a:lnSpc>
            </a:pPr>
            <a:r>
              <a:rPr lang="en-GB" sz="2000" smtClean="0"/>
              <a:t>El 25 % de estudiantes recibe apoyo económico de la empresa</a:t>
            </a:r>
          </a:p>
          <a:p>
            <a:pPr eaLnBrk="1" hangingPunct="1">
              <a:lnSpc>
                <a:spcPct val="90000"/>
              </a:lnSpc>
            </a:pPr>
            <a:r>
              <a:rPr lang="en-GB" sz="2000" smtClean="0"/>
              <a:t>+ 600 socios y 200 escuelas primarias cooperan cada curso académico.</a:t>
            </a:r>
          </a:p>
          <a:p>
            <a:pPr eaLnBrk="1" hangingPunct="1">
              <a:lnSpc>
                <a:spcPct val="90000"/>
              </a:lnSpc>
            </a:pPr>
            <a:r>
              <a:rPr lang="en-GB" sz="2000" smtClean="0"/>
              <a:t>Participan más de 3000 organizaciones de acogida.</a:t>
            </a:r>
          </a:p>
          <a:p>
            <a:pPr eaLnBrk="1" hangingPunct="1">
              <a:lnSpc>
                <a:spcPct val="90000"/>
              </a:lnSpc>
            </a:pPr>
            <a:r>
              <a:rPr lang="en-GB" sz="2000" smtClean="0"/>
              <a:t>Evaluación anual del proceso.</a:t>
            </a:r>
            <a:endParaRPr lang="ca-ES" sz="2000" smtClean="0"/>
          </a:p>
        </p:txBody>
      </p:sp>
      <p:pic>
        <p:nvPicPr>
          <p:cNvPr id="30724" name="Picture 4"/>
          <p:cNvPicPr>
            <a:picLocks noChangeAspect="1" noChangeArrowheads="1"/>
          </p:cNvPicPr>
          <p:nvPr/>
        </p:nvPicPr>
        <p:blipFill>
          <a:blip r:embed="rId3" cstate="print"/>
          <a:srcRect l="2946" t="61024" r="64568" b="25195"/>
          <a:stretch>
            <a:fillRect/>
          </a:stretch>
        </p:blipFill>
        <p:spPr bwMode="auto">
          <a:xfrm>
            <a:off x="5975350" y="5849938"/>
            <a:ext cx="3168650" cy="100806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Título"/>
          <p:cNvSpPr>
            <a:spLocks noGrp="1"/>
          </p:cNvSpPr>
          <p:nvPr>
            <p:ph type="title"/>
          </p:nvPr>
        </p:nvSpPr>
        <p:spPr/>
        <p:txBody>
          <a:bodyPr/>
          <a:lstStyle/>
          <a:p>
            <a:pPr eaLnBrk="1" hangingPunct="1"/>
            <a:r>
              <a:rPr lang="es-ES" b="1" smtClean="0">
                <a:solidFill>
                  <a:schemeClr val="tx1"/>
                </a:solidFill>
              </a:rPr>
              <a:t>Reconocimiento a empresas</a:t>
            </a:r>
          </a:p>
        </p:txBody>
      </p:sp>
      <p:sp>
        <p:nvSpPr>
          <p:cNvPr id="32770" name="2 Marcador de contenido"/>
          <p:cNvSpPr>
            <a:spLocks noGrp="1"/>
          </p:cNvSpPr>
          <p:nvPr>
            <p:ph idx="1"/>
          </p:nvPr>
        </p:nvSpPr>
        <p:spPr/>
        <p:txBody>
          <a:bodyPr/>
          <a:lstStyle/>
          <a:p>
            <a:pPr eaLnBrk="1" hangingPunct="1"/>
            <a:endParaRPr lang="es-ES" smtClean="0"/>
          </a:p>
        </p:txBody>
      </p:sp>
      <p:sp>
        <p:nvSpPr>
          <p:cNvPr id="32771" name="3 Marcador de fecha"/>
          <p:cNvSpPr>
            <a:spLocks noGrp="1"/>
          </p:cNvSpPr>
          <p:nvPr>
            <p:ph type="dt" sz="quarter" idx="10"/>
          </p:nvPr>
        </p:nvSpPr>
        <p:spPr>
          <a:noFill/>
        </p:spPr>
        <p:txBody>
          <a:bodyPr/>
          <a:lstStyle/>
          <a:p>
            <a:fld id="{925A52FE-7482-4929-BF81-931A920848C1}" type="datetime1">
              <a:rPr lang="ca-ES" smtClean="0"/>
              <a:pPr/>
              <a:t>12/12/2012</a:t>
            </a:fld>
            <a:endParaRPr lang="ca-ES" smtClean="0"/>
          </a:p>
        </p:txBody>
      </p:sp>
      <p:sp>
        <p:nvSpPr>
          <p:cNvPr id="32772" name="4 Marcador de pie de página"/>
          <p:cNvSpPr>
            <a:spLocks noGrp="1"/>
          </p:cNvSpPr>
          <p:nvPr>
            <p:ph type="ftr" sz="quarter" idx="11"/>
          </p:nvPr>
        </p:nvSpPr>
        <p:spPr>
          <a:noFill/>
        </p:spPr>
        <p:txBody>
          <a:bodyPr/>
          <a:lstStyle/>
          <a:p>
            <a:r>
              <a:rPr lang="ca-ES" smtClean="0"/>
              <a:t>OCIE-Àrea de Cooperació per a la inserció laboral</a:t>
            </a:r>
          </a:p>
        </p:txBody>
      </p:sp>
      <p:pic>
        <p:nvPicPr>
          <p:cNvPr id="32773" name="Picture 8" descr="foto per a la mem final"/>
          <p:cNvPicPr>
            <a:picLocks noChangeAspect="1" noChangeArrowheads="1"/>
          </p:cNvPicPr>
          <p:nvPr/>
        </p:nvPicPr>
        <p:blipFill>
          <a:blip r:embed="rId2" cstate="print"/>
          <a:srcRect/>
          <a:stretch>
            <a:fillRect/>
          </a:stretch>
        </p:blipFill>
        <p:spPr bwMode="auto">
          <a:xfrm>
            <a:off x="323850" y="1219200"/>
            <a:ext cx="8459788" cy="563880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3 Marcador de fecha"/>
          <p:cNvSpPr>
            <a:spLocks noGrp="1"/>
          </p:cNvSpPr>
          <p:nvPr>
            <p:ph type="dt" sz="quarter" idx="10"/>
          </p:nvPr>
        </p:nvSpPr>
        <p:spPr>
          <a:noFill/>
        </p:spPr>
        <p:txBody>
          <a:bodyPr/>
          <a:lstStyle/>
          <a:p>
            <a:fld id="{D4482DF7-00C7-48E6-B2BE-E781326ED21D}" type="datetime1">
              <a:rPr lang="ca-ES" smtClean="0"/>
              <a:pPr/>
              <a:t>12/12/2012</a:t>
            </a:fld>
            <a:endParaRPr lang="ca-ES" smtClean="0"/>
          </a:p>
        </p:txBody>
      </p:sp>
      <p:sp>
        <p:nvSpPr>
          <p:cNvPr id="1028" name="Rectangle 2"/>
          <p:cNvSpPr>
            <a:spLocks noGrp="1" noChangeArrowheads="1"/>
          </p:cNvSpPr>
          <p:nvPr>
            <p:ph type="title"/>
          </p:nvPr>
        </p:nvSpPr>
        <p:spPr/>
        <p:txBody>
          <a:bodyPr/>
          <a:lstStyle/>
          <a:p>
            <a:pPr eaLnBrk="1" hangingPunct="1"/>
            <a:r>
              <a:rPr lang="es-ES" b="1" smtClean="0">
                <a:solidFill>
                  <a:schemeClr val="tx1"/>
                </a:solidFill>
              </a:rPr>
              <a:t> Leonardo: Objetivos</a:t>
            </a:r>
          </a:p>
        </p:txBody>
      </p:sp>
      <p:sp>
        <p:nvSpPr>
          <p:cNvPr id="1029" name="Rectangle 3"/>
          <p:cNvSpPr>
            <a:spLocks noGrp="1" noChangeArrowheads="1"/>
          </p:cNvSpPr>
          <p:nvPr>
            <p:ph type="body" idx="1"/>
          </p:nvPr>
        </p:nvSpPr>
        <p:spPr>
          <a:xfrm>
            <a:off x="457200" y="1196975"/>
            <a:ext cx="8229600" cy="5040313"/>
          </a:xfrm>
        </p:spPr>
        <p:txBody>
          <a:bodyPr/>
          <a:lstStyle/>
          <a:p>
            <a:pPr eaLnBrk="1" hangingPunct="1">
              <a:lnSpc>
                <a:spcPct val="80000"/>
              </a:lnSpc>
            </a:pPr>
            <a:r>
              <a:rPr lang="en-GB" sz="2400" smtClean="0"/>
              <a:t>Aportar formación profesional complementaria a la formación universitaria. </a:t>
            </a:r>
          </a:p>
          <a:p>
            <a:pPr eaLnBrk="1" hangingPunct="1">
              <a:lnSpc>
                <a:spcPct val="80000"/>
              </a:lnSpc>
            </a:pPr>
            <a:r>
              <a:rPr lang="en-GB" sz="2400" smtClean="0"/>
              <a:t>Desarrollar competencias transversales, profesionales, lingüísticas e interculturales en el contexto de su futura profesión.</a:t>
            </a:r>
          </a:p>
          <a:p>
            <a:pPr eaLnBrk="1" hangingPunct="1">
              <a:lnSpc>
                <a:spcPct val="80000"/>
              </a:lnSpc>
            </a:pPr>
            <a:r>
              <a:rPr lang="en-GB" sz="2400" smtClean="0"/>
              <a:t>Ayudar al desarrollo personal, la ciudadanía activa, la inclusión social y la inserción de universitarios al mercado laboral. </a:t>
            </a:r>
          </a:p>
          <a:p>
            <a:pPr eaLnBrk="1" hangingPunct="1">
              <a:lnSpc>
                <a:spcPct val="80000"/>
              </a:lnSpc>
            </a:pPr>
            <a:r>
              <a:rPr lang="en-GB" sz="2400" smtClean="0"/>
              <a:t>Incremento de la empleabilidad</a:t>
            </a:r>
          </a:p>
          <a:p>
            <a:pPr eaLnBrk="1" hangingPunct="1">
              <a:lnSpc>
                <a:spcPct val="80000"/>
              </a:lnSpc>
            </a:pPr>
            <a:r>
              <a:rPr lang="en-GB" sz="2400" smtClean="0"/>
              <a:t>Aumento del empleo ajustado</a:t>
            </a:r>
          </a:p>
          <a:p>
            <a:pPr eaLnBrk="1" hangingPunct="1">
              <a:lnSpc>
                <a:spcPct val="80000"/>
              </a:lnSpc>
            </a:pPr>
            <a:r>
              <a:rPr lang="en-GB" sz="2400" smtClean="0"/>
              <a:t>35 participantes</a:t>
            </a:r>
          </a:p>
          <a:p>
            <a:pPr eaLnBrk="1" hangingPunct="1">
              <a:lnSpc>
                <a:spcPct val="80000"/>
              </a:lnSpc>
            </a:pPr>
            <a:r>
              <a:rPr lang="en-GB" sz="2400" smtClean="0"/>
              <a:t>24 semanas.</a:t>
            </a:r>
            <a:endParaRPr lang="es-ES" sz="2400" smtClean="0"/>
          </a:p>
        </p:txBody>
      </p:sp>
      <p:graphicFrame>
        <p:nvGraphicFramePr>
          <p:cNvPr id="1026" name="Object 5"/>
          <p:cNvGraphicFramePr>
            <a:graphicFrameLocks noChangeAspect="1"/>
          </p:cNvGraphicFramePr>
          <p:nvPr/>
        </p:nvGraphicFramePr>
        <p:xfrm>
          <a:off x="5508625" y="4268788"/>
          <a:ext cx="3635375" cy="2589212"/>
        </p:xfrm>
        <a:graphic>
          <a:graphicData uri="http://schemas.openxmlformats.org/presentationml/2006/ole">
            <p:oleObj spid="_x0000_s1026" name="Acrobat Document" r:id="rId4" imgW="9663480" imgH="6885000" progId="AcroExch.Document.7">
              <p:embed/>
            </p:oleObj>
          </a:graphicData>
        </a:graphic>
      </p:graphicFrame>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1 Título"/>
          <p:cNvSpPr>
            <a:spLocks noGrp="1"/>
          </p:cNvSpPr>
          <p:nvPr>
            <p:ph type="title"/>
          </p:nvPr>
        </p:nvSpPr>
        <p:spPr/>
        <p:txBody>
          <a:bodyPr/>
          <a:lstStyle/>
          <a:p>
            <a:pPr eaLnBrk="1" hangingPunct="1"/>
            <a:r>
              <a:rPr lang="es-ES" smtClean="0">
                <a:solidFill>
                  <a:schemeClr val="tx1"/>
                </a:solidFill>
              </a:rPr>
              <a:t>Proceso</a:t>
            </a:r>
          </a:p>
        </p:txBody>
      </p:sp>
      <p:pic>
        <p:nvPicPr>
          <p:cNvPr id="36866" name="Picture 26" descr="Imatge1"/>
          <p:cNvPicPr>
            <a:picLocks noGrp="1" noChangeAspect="1" noChangeArrowheads="1"/>
          </p:cNvPicPr>
          <p:nvPr>
            <p:ph idx="1"/>
          </p:nvPr>
        </p:nvPicPr>
        <p:blipFill>
          <a:blip r:embed="rId2" cstate="print"/>
          <a:srcRect/>
          <a:stretch>
            <a:fillRect/>
          </a:stretch>
        </p:blipFill>
        <p:spPr>
          <a:xfrm>
            <a:off x="827088" y="1179513"/>
            <a:ext cx="7416800" cy="4384675"/>
          </a:xfrm>
        </p:spPr>
      </p:pic>
      <p:sp>
        <p:nvSpPr>
          <p:cNvPr id="7" name="1 Título"/>
          <p:cNvSpPr txBox="1">
            <a:spLocks/>
          </p:cNvSpPr>
          <p:nvPr/>
        </p:nvSpPr>
        <p:spPr bwMode="auto">
          <a:xfrm>
            <a:off x="500063" y="285750"/>
            <a:ext cx="8229600" cy="1143000"/>
          </a:xfrm>
          <a:prstGeom prst="rect">
            <a:avLst/>
          </a:prstGeom>
          <a:noFill/>
          <a:ln w="9525">
            <a:noFill/>
            <a:miter lim="800000"/>
            <a:headEnd/>
            <a:tailEnd/>
          </a:ln>
          <a:effectLst/>
        </p:spPr>
        <p:txBody>
          <a:bodyPr anchor="ctr"/>
          <a:lstStyle/>
          <a:p>
            <a:pPr algn="ctr"/>
            <a:endParaRPr lang="es-ES" sz="4400" b="1"/>
          </a:p>
        </p:txBody>
      </p:sp>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pPr eaLnBrk="1" hangingPunct="1"/>
            <a:r>
              <a:rPr lang="es-ES_tradnl" sz="4000" b="1" smtClean="0">
                <a:solidFill>
                  <a:schemeClr val="tx1"/>
                </a:solidFill>
              </a:rPr>
              <a:t>Plan formativo </a:t>
            </a:r>
          </a:p>
        </p:txBody>
      </p:sp>
      <p:sp>
        <p:nvSpPr>
          <p:cNvPr id="40962" name="Rectangle 3"/>
          <p:cNvSpPr>
            <a:spLocks noGrp="1" noChangeArrowheads="1"/>
          </p:cNvSpPr>
          <p:nvPr>
            <p:ph type="body" idx="1"/>
          </p:nvPr>
        </p:nvSpPr>
        <p:spPr>
          <a:xfrm>
            <a:off x="642938" y="1285875"/>
            <a:ext cx="8193087" cy="4667250"/>
          </a:xfrm>
        </p:spPr>
        <p:txBody>
          <a:bodyPr/>
          <a:lstStyle/>
          <a:p>
            <a:pPr eaLnBrk="1" hangingPunct="1">
              <a:lnSpc>
                <a:spcPct val="80000"/>
              </a:lnSpc>
            </a:pPr>
            <a:endParaRPr lang="en-GB" sz="2400" smtClean="0"/>
          </a:p>
          <a:p>
            <a:pPr eaLnBrk="1" hangingPunct="1">
              <a:lnSpc>
                <a:spcPct val="80000"/>
              </a:lnSpc>
            </a:pPr>
            <a:r>
              <a:rPr lang="en-GB" sz="2400" smtClean="0">
                <a:solidFill>
                  <a:srgbClr val="FF6600"/>
                </a:solidFill>
              </a:rPr>
              <a:t>ANTES</a:t>
            </a:r>
            <a:r>
              <a:rPr lang="en-GB" sz="2400" smtClean="0"/>
              <a:t> de la estancia en prácticas</a:t>
            </a:r>
          </a:p>
          <a:p>
            <a:pPr eaLnBrk="1" hangingPunct="1">
              <a:lnSpc>
                <a:spcPct val="80000"/>
              </a:lnSpc>
            </a:pPr>
            <a:endParaRPr lang="en-GB" sz="2400" smtClean="0"/>
          </a:p>
          <a:p>
            <a:pPr eaLnBrk="1" hangingPunct="1">
              <a:lnSpc>
                <a:spcPct val="80000"/>
              </a:lnSpc>
              <a:buFontTx/>
              <a:buNone/>
            </a:pPr>
            <a:r>
              <a:rPr lang="en-GB" sz="2400" b="1" smtClean="0"/>
              <a:t>-Orientación profesional </a:t>
            </a:r>
            <a:r>
              <a:rPr lang="en-GB" sz="2400" smtClean="0"/>
              <a:t>(10-25 h)</a:t>
            </a:r>
          </a:p>
          <a:p>
            <a:pPr eaLnBrk="1" hangingPunct="1">
              <a:lnSpc>
                <a:spcPct val="80000"/>
              </a:lnSpc>
              <a:buFontTx/>
              <a:buNone/>
            </a:pPr>
            <a:r>
              <a:rPr lang="en-GB" sz="2400" b="1" smtClean="0"/>
              <a:t>-Preparación lingüística y cultural </a:t>
            </a:r>
            <a:r>
              <a:rPr lang="en-GB" sz="2400" smtClean="0"/>
              <a:t>(10 a 25 h) Semipresencial</a:t>
            </a:r>
          </a:p>
          <a:p>
            <a:pPr eaLnBrk="1" hangingPunct="1">
              <a:spcBef>
                <a:spcPct val="0"/>
              </a:spcBef>
              <a:buFontTx/>
              <a:buNone/>
            </a:pPr>
            <a:r>
              <a:rPr lang="en-GB" sz="2400" b="1" smtClean="0"/>
              <a:t>-Condiciones de vida y trabajo, aspectos prácticos y sistemas de tutorización </a:t>
            </a:r>
            <a:r>
              <a:rPr lang="en-GB" sz="2400" smtClean="0"/>
              <a:t>(4 h)</a:t>
            </a:r>
          </a:p>
          <a:p>
            <a:pPr eaLnBrk="1" hangingPunct="1">
              <a:spcBef>
                <a:spcPct val="0"/>
              </a:spcBef>
              <a:buFontTx/>
              <a:buNone/>
            </a:pPr>
            <a:r>
              <a:rPr lang="en-GB" sz="2400" b="1" smtClean="0"/>
              <a:t>-Entrevista con el tutor </a:t>
            </a:r>
            <a:r>
              <a:rPr lang="en-GB" sz="2400" smtClean="0"/>
              <a:t>(1h)</a:t>
            </a:r>
          </a:p>
          <a:p>
            <a:pPr eaLnBrk="1" hangingPunct="1">
              <a:spcBef>
                <a:spcPct val="0"/>
              </a:spcBef>
              <a:buFontTx/>
              <a:buNone/>
            </a:pPr>
            <a:endParaRPr lang="en-GB" sz="2400" smtClean="0"/>
          </a:p>
          <a:p>
            <a:pPr eaLnBrk="1" hangingPunct="1">
              <a:spcBef>
                <a:spcPct val="0"/>
              </a:spcBef>
              <a:buFontTx/>
              <a:buNone/>
            </a:pPr>
            <a:r>
              <a:rPr lang="en-GB" sz="2400" smtClean="0">
                <a:solidFill>
                  <a:srgbClr val="FF6600"/>
                </a:solidFill>
              </a:rPr>
              <a:t>DESPUÉS</a:t>
            </a:r>
            <a:r>
              <a:rPr lang="en-GB" sz="2400" smtClean="0"/>
              <a:t> de la estancia en prácticas</a:t>
            </a:r>
          </a:p>
          <a:p>
            <a:pPr eaLnBrk="1" hangingPunct="1">
              <a:spcBef>
                <a:spcPct val="0"/>
              </a:spcBef>
              <a:buFontTx/>
              <a:buNone/>
            </a:pPr>
            <a:r>
              <a:rPr lang="en-GB" sz="2400" b="1" smtClean="0"/>
              <a:t>-Entrevista de evaluación y orientación </a:t>
            </a:r>
          </a:p>
          <a:p>
            <a:pPr eaLnBrk="1" hangingPunct="1">
              <a:spcBef>
                <a:spcPct val="0"/>
              </a:spcBef>
              <a:buFontTx/>
              <a:buNone/>
            </a:pPr>
            <a:r>
              <a:rPr lang="en-GB" sz="2400" b="1" smtClean="0"/>
              <a:t>profesional</a:t>
            </a:r>
            <a:r>
              <a:rPr lang="en-GB" sz="2400" smtClean="0"/>
              <a:t> (1-1,5 h)</a:t>
            </a:r>
          </a:p>
          <a:p>
            <a:pPr eaLnBrk="1" hangingPunct="1">
              <a:spcBef>
                <a:spcPct val="0"/>
              </a:spcBef>
              <a:buFontTx/>
              <a:buNone/>
            </a:pPr>
            <a:endParaRPr lang="en-GB" sz="2000" smtClean="0"/>
          </a:p>
        </p:txBody>
      </p:sp>
      <p:pic>
        <p:nvPicPr>
          <p:cNvPr id="40964" name="Picture 4" descr="_MG_5075"/>
          <p:cNvPicPr>
            <a:picLocks noChangeAspect="1" noChangeArrowheads="1"/>
          </p:cNvPicPr>
          <p:nvPr/>
        </p:nvPicPr>
        <p:blipFill>
          <a:blip r:embed="rId3" cstate="print"/>
          <a:srcRect/>
          <a:stretch>
            <a:fillRect/>
          </a:stretch>
        </p:blipFill>
        <p:spPr bwMode="auto">
          <a:xfrm>
            <a:off x="6732588" y="5253038"/>
            <a:ext cx="2411412" cy="160496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1 Título"/>
          <p:cNvSpPr>
            <a:spLocks noGrp="1"/>
          </p:cNvSpPr>
          <p:nvPr>
            <p:ph type="title"/>
          </p:nvPr>
        </p:nvSpPr>
        <p:spPr/>
        <p:txBody>
          <a:bodyPr/>
          <a:lstStyle/>
          <a:p>
            <a:pPr eaLnBrk="1" hangingPunct="1"/>
            <a:endParaRPr lang="es-ES" b="1" smtClean="0">
              <a:solidFill>
                <a:schemeClr val="tx1"/>
              </a:solidFill>
            </a:endParaRPr>
          </a:p>
        </p:txBody>
      </p:sp>
      <p:pic>
        <p:nvPicPr>
          <p:cNvPr id="46085" name="Picture 5" descr="Logo_Promote"/>
          <p:cNvPicPr>
            <a:picLocks noChangeAspect="1" noChangeArrowheads="1"/>
          </p:cNvPicPr>
          <p:nvPr/>
        </p:nvPicPr>
        <p:blipFill>
          <a:blip r:embed="rId3" cstate="print"/>
          <a:srcRect/>
          <a:stretch>
            <a:fillRect/>
          </a:stretch>
        </p:blipFill>
        <p:spPr bwMode="auto">
          <a:xfrm>
            <a:off x="1981200" y="890588"/>
            <a:ext cx="5181600" cy="5076825"/>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Título"/>
          <p:cNvSpPr>
            <a:spLocks noGrp="1"/>
          </p:cNvSpPr>
          <p:nvPr>
            <p:ph type="title"/>
          </p:nvPr>
        </p:nvSpPr>
        <p:spPr/>
        <p:txBody>
          <a:bodyPr/>
          <a:lstStyle/>
          <a:p>
            <a:endParaRPr lang="es-ES" smtClean="0"/>
          </a:p>
        </p:txBody>
      </p:sp>
      <p:sp>
        <p:nvSpPr>
          <p:cNvPr id="48130" name="2 Marcador de contenido"/>
          <p:cNvSpPr>
            <a:spLocks noGrp="1"/>
          </p:cNvSpPr>
          <p:nvPr>
            <p:ph idx="1"/>
          </p:nvPr>
        </p:nvSpPr>
        <p:spPr/>
        <p:txBody>
          <a:bodyPr/>
          <a:lstStyle/>
          <a:p>
            <a:endParaRPr lang="es-ES" smtClean="0"/>
          </a:p>
        </p:txBody>
      </p:sp>
      <p:sp>
        <p:nvSpPr>
          <p:cNvPr id="48131" name="3 Marcador de fecha"/>
          <p:cNvSpPr>
            <a:spLocks noGrp="1"/>
          </p:cNvSpPr>
          <p:nvPr>
            <p:ph type="dt" sz="quarter" idx="10"/>
          </p:nvPr>
        </p:nvSpPr>
        <p:spPr>
          <a:noFill/>
        </p:spPr>
        <p:txBody>
          <a:bodyPr/>
          <a:lstStyle/>
          <a:p>
            <a:fld id="{1DDBF55A-08CC-4DF3-B255-60A369C67EAF}" type="datetime1">
              <a:rPr lang="ca-ES" smtClean="0"/>
              <a:pPr/>
              <a:t>12/12/2012</a:t>
            </a:fld>
            <a:endParaRPr lang="ca-ES" smtClean="0"/>
          </a:p>
        </p:txBody>
      </p:sp>
      <p:pic>
        <p:nvPicPr>
          <p:cNvPr id="48134" name="Picture 6" descr="logo ujixmon 2"/>
          <p:cNvPicPr>
            <a:picLocks noChangeAspect="1" noChangeArrowheads="1"/>
          </p:cNvPicPr>
          <p:nvPr/>
        </p:nvPicPr>
        <p:blipFill>
          <a:blip r:embed="rId2" cstate="print"/>
          <a:srcRect/>
          <a:stretch>
            <a:fillRect/>
          </a:stretch>
        </p:blipFill>
        <p:spPr bwMode="auto">
          <a:xfrm>
            <a:off x="1835150" y="0"/>
            <a:ext cx="5580063" cy="638175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r>
              <a:rPr lang="es-ES" b="1" smtClean="0">
                <a:solidFill>
                  <a:schemeClr val="tx1"/>
                </a:solidFill>
              </a:rPr>
              <a:t>Seguimiento</a:t>
            </a:r>
            <a:endParaRPr lang="es-ES" b="1" smtClean="0"/>
          </a:p>
        </p:txBody>
      </p:sp>
      <p:sp>
        <p:nvSpPr>
          <p:cNvPr id="55298" name="Rectangle 3"/>
          <p:cNvSpPr>
            <a:spLocks noGrp="1" noChangeArrowheads="1"/>
          </p:cNvSpPr>
          <p:nvPr>
            <p:ph type="body" idx="1"/>
          </p:nvPr>
        </p:nvSpPr>
        <p:spPr>
          <a:xfrm>
            <a:off x="457200" y="1268413"/>
            <a:ext cx="8229600" cy="4857750"/>
          </a:xfrm>
        </p:spPr>
        <p:txBody>
          <a:bodyPr/>
          <a:lstStyle/>
          <a:p>
            <a:pPr eaLnBrk="1" hangingPunct="1">
              <a:lnSpc>
                <a:spcPct val="90000"/>
              </a:lnSpc>
              <a:buFontTx/>
              <a:buNone/>
            </a:pPr>
            <a:r>
              <a:rPr lang="en-GB" sz="2400" smtClean="0"/>
              <a:t>Gestión de la calidad</a:t>
            </a:r>
          </a:p>
          <a:p>
            <a:pPr eaLnBrk="1" hangingPunct="1">
              <a:lnSpc>
                <a:spcPct val="90000"/>
              </a:lnSpc>
              <a:buFontTx/>
              <a:buNone/>
            </a:pPr>
            <a:r>
              <a:rPr lang="en-GB" sz="2000" smtClean="0"/>
              <a:t>Indicadores :</a:t>
            </a:r>
          </a:p>
          <a:p>
            <a:pPr lvl="1" eaLnBrk="1" hangingPunct="1">
              <a:lnSpc>
                <a:spcPct val="90000"/>
              </a:lnSpc>
            </a:pPr>
            <a:r>
              <a:rPr lang="en-GB" sz="2400" smtClean="0"/>
              <a:t>Satisfacción de todos los agentes</a:t>
            </a:r>
            <a:endParaRPr lang="ca-ES" sz="2400" smtClean="0"/>
          </a:p>
          <a:p>
            <a:pPr lvl="1" eaLnBrk="1" hangingPunct="1">
              <a:lnSpc>
                <a:spcPct val="90000"/>
              </a:lnSpc>
            </a:pPr>
            <a:r>
              <a:rPr lang="en-GB" sz="2400" smtClean="0"/>
              <a:t>Media de semanas que tardan en encontrar trabajo después de finalizar las prácticas. </a:t>
            </a:r>
            <a:endParaRPr lang="es-ES" sz="2400" smtClean="0"/>
          </a:p>
          <a:p>
            <a:pPr lvl="1" eaLnBrk="1" hangingPunct="1">
              <a:lnSpc>
                <a:spcPct val="90000"/>
              </a:lnSpc>
            </a:pPr>
            <a:r>
              <a:rPr lang="en-GB" sz="2400" smtClean="0"/>
              <a:t>Porcentaje de participantes trabajando 3 meses después de finalizar las prácticas internacionales.</a:t>
            </a:r>
            <a:endParaRPr lang="es-ES" sz="2400" smtClean="0"/>
          </a:p>
          <a:p>
            <a:pPr lvl="1" eaLnBrk="1" hangingPunct="1">
              <a:lnSpc>
                <a:spcPct val="90000"/>
              </a:lnSpc>
            </a:pPr>
            <a:r>
              <a:rPr lang="en-GB" sz="2400" smtClean="0"/>
              <a:t>Porcentaje de participantes que consiguen inserción laboral internacional en una empresa europea. </a:t>
            </a:r>
            <a:endParaRPr lang="es-ES" sz="2400" smtClean="0"/>
          </a:p>
          <a:p>
            <a:pPr lvl="1" eaLnBrk="1" hangingPunct="1">
              <a:lnSpc>
                <a:spcPct val="90000"/>
              </a:lnSpc>
            </a:pPr>
            <a:r>
              <a:rPr lang="en-GB" sz="2400" smtClean="0"/>
              <a:t>Mejora de todas las competencias </a:t>
            </a:r>
          </a:p>
          <a:p>
            <a:pPr lvl="1" eaLnBrk="1" hangingPunct="1">
              <a:lnSpc>
                <a:spcPct val="90000"/>
              </a:lnSpc>
            </a:pPr>
            <a:r>
              <a:rPr lang="en-GB" sz="2400" smtClean="0"/>
              <a:t>% fidelización socios</a:t>
            </a:r>
            <a:endParaRPr lang="ca-ES" sz="2400" smtClean="0"/>
          </a:p>
          <a:p>
            <a:pPr eaLnBrk="1" hangingPunct="1">
              <a:lnSpc>
                <a:spcPct val="90000"/>
              </a:lnSpc>
            </a:pPr>
            <a:endParaRPr lang="es-ES" sz="2000" smtClean="0"/>
          </a:p>
          <a:p>
            <a:pPr eaLnBrk="1" hangingPunct="1">
              <a:lnSpc>
                <a:spcPct val="90000"/>
              </a:lnSpc>
            </a:pPr>
            <a:endParaRPr lang="es-ES" sz="2000" smtClean="0"/>
          </a:p>
        </p:txBody>
      </p:sp>
      <p:pic>
        <p:nvPicPr>
          <p:cNvPr id="55299" name="Picture 0" descr="C:\Users\UJI\Documents\Maribel\Jornadas Nacionales\parajornadas\Cristina Gil Querol\Cristina Gil Querol.JPG"/>
          <p:cNvPicPr>
            <a:picLocks noChangeAspect="1" noChangeArrowheads="1"/>
          </p:cNvPicPr>
          <p:nvPr/>
        </p:nvPicPr>
        <p:blipFill>
          <a:blip r:embed="rId3" cstate="print"/>
          <a:srcRect/>
          <a:stretch>
            <a:fillRect/>
          </a:stretch>
        </p:blipFill>
        <p:spPr bwMode="auto">
          <a:xfrm>
            <a:off x="6084888" y="4576763"/>
            <a:ext cx="3059112" cy="2281237"/>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pPr eaLnBrk="1" hangingPunct="1"/>
            <a:r>
              <a:rPr lang="ca-ES" b="1" smtClean="0">
                <a:solidFill>
                  <a:schemeClr val="tx1"/>
                </a:solidFill>
              </a:rPr>
              <a:t>Organización y gestión </a:t>
            </a:r>
          </a:p>
        </p:txBody>
      </p:sp>
      <p:sp>
        <p:nvSpPr>
          <p:cNvPr id="57346" name="Rectangle 3"/>
          <p:cNvSpPr>
            <a:spLocks noGrp="1" noChangeArrowheads="1"/>
          </p:cNvSpPr>
          <p:nvPr>
            <p:ph type="body" idx="1"/>
          </p:nvPr>
        </p:nvSpPr>
        <p:spPr>
          <a:xfrm>
            <a:off x="457200" y="1268413"/>
            <a:ext cx="8229600" cy="4681537"/>
          </a:xfrm>
        </p:spPr>
        <p:txBody>
          <a:bodyPr/>
          <a:lstStyle/>
          <a:p>
            <a:pPr eaLnBrk="1" hangingPunct="1"/>
            <a:r>
              <a:rPr lang="ca-ES" sz="2800" smtClean="0"/>
              <a:t>Página web: </a:t>
            </a:r>
            <a:r>
              <a:rPr lang="en-GB" sz="2800" smtClean="0"/>
              <a:t>http://www.uji.es/serveis/oipep</a:t>
            </a:r>
            <a:endParaRPr lang="ca-ES" sz="2800" smtClean="0"/>
          </a:p>
          <a:p>
            <a:pPr eaLnBrk="1" hangingPunct="1"/>
            <a:r>
              <a:rPr lang="ca-ES" sz="2800" smtClean="0"/>
              <a:t>Financiación: OAPEE</a:t>
            </a:r>
          </a:p>
          <a:p>
            <a:pPr eaLnBrk="1" hangingPunct="1"/>
            <a:r>
              <a:rPr lang="ca-ES" sz="2800" smtClean="0"/>
              <a:t>Cofinanciación UJI: seguro, preparación, gestión</a:t>
            </a:r>
          </a:p>
          <a:p>
            <a:pPr eaLnBrk="1" hangingPunct="1"/>
            <a:r>
              <a:rPr lang="ca-ES" sz="2800" smtClean="0"/>
              <a:t>Retribución económica/especie por parte de la organización de acogida.</a:t>
            </a:r>
          </a:p>
          <a:p>
            <a:pPr eaLnBrk="1" hangingPunct="1"/>
            <a:r>
              <a:rPr lang="ca-ES" sz="2800" smtClean="0"/>
              <a:t>Proyecto de centro, +12 perfiles formativos</a:t>
            </a:r>
          </a:p>
          <a:p>
            <a:pPr eaLnBrk="1" hangingPunct="1"/>
            <a:r>
              <a:rPr lang="ca-ES" sz="2800" smtClean="0"/>
              <a:t>Personal a cargo en la UJI: </a:t>
            </a:r>
            <a:r>
              <a:rPr lang="ca-ES" sz="2400" smtClean="0"/>
              <a:t>coordinador institucional Coordinadores académicos (1 por centro) 2 administrativos , contable T.P. (OIPEP) tutores académicos (7).</a:t>
            </a:r>
          </a:p>
          <a:p>
            <a:pPr lvl="1" eaLnBrk="1" hangingPunct="1"/>
            <a:endParaRPr lang="en-GB" sz="2400" smtClean="0"/>
          </a:p>
        </p:txBody>
      </p:sp>
    </p:spTree>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1 Título"/>
          <p:cNvSpPr>
            <a:spLocks noGrp="1"/>
          </p:cNvSpPr>
          <p:nvPr>
            <p:ph type="title"/>
          </p:nvPr>
        </p:nvSpPr>
        <p:spPr>
          <a:xfrm>
            <a:off x="468313" y="333375"/>
            <a:ext cx="8229600" cy="1143000"/>
          </a:xfrm>
        </p:spPr>
        <p:txBody>
          <a:bodyPr/>
          <a:lstStyle/>
          <a:p>
            <a:r>
              <a:rPr lang="es-ES_tradnl" b="1" smtClean="0">
                <a:solidFill>
                  <a:schemeClr val="tx1"/>
                </a:solidFill>
              </a:rPr>
              <a:t>Empleabilidad</a:t>
            </a:r>
            <a:endParaRPr lang="es-ES" b="1" smtClean="0">
              <a:solidFill>
                <a:schemeClr val="tx1"/>
              </a:solidFill>
            </a:endParaRPr>
          </a:p>
        </p:txBody>
      </p:sp>
      <p:sp>
        <p:nvSpPr>
          <p:cNvPr id="59394" name="2 Marcador de contenido"/>
          <p:cNvSpPr>
            <a:spLocks noGrp="1"/>
          </p:cNvSpPr>
          <p:nvPr>
            <p:ph idx="1"/>
          </p:nvPr>
        </p:nvSpPr>
        <p:spPr>
          <a:xfrm>
            <a:off x="457200" y="1125538"/>
            <a:ext cx="8229600" cy="5000625"/>
          </a:xfrm>
        </p:spPr>
        <p:txBody>
          <a:bodyPr/>
          <a:lstStyle/>
          <a:p>
            <a:r>
              <a:rPr lang="es-ES" sz="2400" smtClean="0">
                <a:cs typeface="Arial" charset="0"/>
              </a:rPr>
              <a:t>Capacidad de un profesional para conseguir y mantener un empleo a lo largo de toda la vida y para mantenerse atractivo para el mercado. </a:t>
            </a:r>
          </a:p>
          <a:p>
            <a:r>
              <a:rPr lang="es-ES" sz="2400" smtClean="0">
                <a:cs typeface="Arial" charset="0"/>
              </a:rPr>
              <a:t>Proceso continuo de adaptación de las propias habilidades a las exigencias y necesidades del </a:t>
            </a:r>
            <a:r>
              <a:rPr lang="es-ES" sz="2400" i="1" smtClean="0">
                <a:cs typeface="Arial" charset="0"/>
              </a:rPr>
              <a:t>puesto de trabajo</a:t>
            </a:r>
            <a:r>
              <a:rPr lang="es-ES" sz="2400" smtClean="0">
                <a:cs typeface="Arial" charset="0"/>
              </a:rPr>
              <a:t> actual, para incrementar el nivel de desempeño dentro de la empresa, y del </a:t>
            </a:r>
            <a:r>
              <a:rPr lang="es-ES" sz="2400" i="1" smtClean="0">
                <a:cs typeface="Arial" charset="0"/>
              </a:rPr>
              <a:t>mercado laboral</a:t>
            </a:r>
            <a:r>
              <a:rPr lang="es-ES" sz="2400" smtClean="0">
                <a:cs typeface="Arial" charset="0"/>
              </a:rPr>
              <a:t>, para mejorar las posibilidades de encontrar el empleo que se desea. </a:t>
            </a:r>
          </a:p>
          <a:p>
            <a:r>
              <a:rPr lang="ca-ES" sz="2400" smtClean="0"/>
              <a:t>CEDEFOP «La combinación de factores que permiten a los individuos avanzar para a conseguir un puesto de trabajo, o permanecer en éste y progresar durante su carrera profesional.» </a:t>
            </a:r>
            <a:r>
              <a:rPr lang="es-ES" sz="2400" smtClean="0">
                <a:cs typeface="Arial" charset="0"/>
              </a:rPr>
              <a:t/>
            </a:r>
            <a:br>
              <a:rPr lang="es-ES" sz="2400" smtClean="0">
                <a:cs typeface="Arial" charset="0"/>
              </a:rPr>
            </a:br>
            <a:endParaRPr lang="es-ES" sz="2400" smtClean="0">
              <a:cs typeface="Arial" charset="0"/>
            </a:endParaRPr>
          </a:p>
          <a:p>
            <a:endParaRPr lang="es-ES" smtClean="0"/>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GB" sz="4000" b="1" smtClean="0">
                <a:solidFill>
                  <a:schemeClr val="tx1"/>
                </a:solidFill>
              </a:rPr>
              <a:t>Contenidos:</a:t>
            </a:r>
            <a:endParaRPr lang="es-ES_tradnl" sz="4000" b="1" smtClean="0">
              <a:solidFill>
                <a:schemeClr val="tx1"/>
              </a:solidFill>
            </a:endParaRPr>
          </a:p>
        </p:txBody>
      </p:sp>
      <p:sp>
        <p:nvSpPr>
          <p:cNvPr id="19458" name="Rectangle 3"/>
          <p:cNvSpPr>
            <a:spLocks noGrp="1" noChangeArrowheads="1"/>
          </p:cNvSpPr>
          <p:nvPr>
            <p:ph idx="1"/>
          </p:nvPr>
        </p:nvSpPr>
        <p:spPr>
          <a:xfrm>
            <a:off x="457200" y="1285875"/>
            <a:ext cx="8229600" cy="4840288"/>
          </a:xfrm>
        </p:spPr>
        <p:txBody>
          <a:bodyPr/>
          <a:lstStyle/>
          <a:p>
            <a:pPr marL="609600" indent="-609600" eaLnBrk="1" hangingPunct="1">
              <a:lnSpc>
                <a:spcPct val="80000"/>
              </a:lnSpc>
            </a:pPr>
            <a:r>
              <a:rPr lang="en-GB" sz="2400" smtClean="0"/>
              <a:t>Universitat Jaume I</a:t>
            </a:r>
          </a:p>
          <a:p>
            <a:pPr marL="609600" indent="-609600" eaLnBrk="1" hangingPunct="1">
              <a:lnSpc>
                <a:spcPct val="80000"/>
              </a:lnSpc>
            </a:pPr>
            <a:r>
              <a:rPr lang="en-GB" sz="2400" smtClean="0"/>
              <a:t>La Oficina de Inserción Profesional (OIPEP)</a:t>
            </a:r>
          </a:p>
          <a:p>
            <a:pPr marL="609600" indent="-609600" eaLnBrk="1" hangingPunct="1">
              <a:lnSpc>
                <a:spcPct val="80000"/>
              </a:lnSpc>
            </a:pPr>
            <a:r>
              <a:rPr lang="en-GB" sz="2400" smtClean="0"/>
              <a:t>El Proyecto Leonardo: EEPP Internacionales para Recién Titulados en Europa</a:t>
            </a:r>
          </a:p>
          <a:p>
            <a:pPr marL="609600" indent="-609600" eaLnBrk="1" hangingPunct="1">
              <a:lnSpc>
                <a:spcPct val="80000"/>
              </a:lnSpc>
            </a:pPr>
            <a:r>
              <a:rPr lang="en-GB" sz="2400" smtClean="0"/>
              <a:t>Empleabilidad</a:t>
            </a:r>
          </a:p>
          <a:p>
            <a:pPr marL="609600" indent="-609600" eaLnBrk="1" hangingPunct="1">
              <a:lnSpc>
                <a:spcPct val="80000"/>
              </a:lnSpc>
            </a:pPr>
            <a:r>
              <a:rPr lang="en-GB" sz="2400" smtClean="0"/>
              <a:t>Estudios previos</a:t>
            </a:r>
          </a:p>
          <a:p>
            <a:pPr marL="609600" indent="-609600" eaLnBrk="1" hangingPunct="1">
              <a:lnSpc>
                <a:spcPct val="80000"/>
              </a:lnSpc>
            </a:pPr>
            <a:r>
              <a:rPr lang="en-GB" sz="2400" smtClean="0"/>
              <a:t>10 años de prácticas internacionales: Resultados en la Empleabilidad</a:t>
            </a:r>
          </a:p>
          <a:p>
            <a:pPr marL="1009650" lvl="1" indent="-609600" eaLnBrk="1" hangingPunct="1">
              <a:lnSpc>
                <a:spcPct val="80000"/>
              </a:lnSpc>
            </a:pPr>
            <a:r>
              <a:rPr lang="en-GB" sz="2000" smtClean="0"/>
              <a:t>Cuantitativos</a:t>
            </a:r>
          </a:p>
          <a:p>
            <a:pPr marL="1009650" lvl="1" indent="-609600" eaLnBrk="1" hangingPunct="1">
              <a:lnSpc>
                <a:spcPct val="80000"/>
              </a:lnSpc>
            </a:pPr>
            <a:r>
              <a:rPr lang="en-GB" sz="2000" smtClean="0"/>
              <a:t>Cualitativos: Grupo de discusión</a:t>
            </a:r>
          </a:p>
          <a:p>
            <a:pPr marL="609600" indent="-609600" eaLnBrk="1" hangingPunct="1">
              <a:lnSpc>
                <a:spcPct val="80000"/>
              </a:lnSpc>
            </a:pPr>
            <a:r>
              <a:rPr lang="en-GB" sz="2400" smtClean="0"/>
              <a:t>Logros y retos</a:t>
            </a:r>
          </a:p>
          <a:p>
            <a:pPr marL="609600" indent="-609600" eaLnBrk="1" hangingPunct="1">
              <a:lnSpc>
                <a:spcPct val="80000"/>
              </a:lnSpc>
            </a:pPr>
            <a:r>
              <a:rPr lang="en-GB" sz="2400" smtClean="0"/>
              <a:t>Conclusiones</a:t>
            </a:r>
            <a:endParaRPr lang="ca-ES" sz="2800" smtClean="0"/>
          </a:p>
          <a:p>
            <a:pPr marL="2209800" lvl="4" indent="-381000" eaLnBrk="1" hangingPunct="1">
              <a:lnSpc>
                <a:spcPct val="80000"/>
              </a:lnSpc>
            </a:pPr>
            <a:endParaRPr lang="ca-ES" sz="2400" smtClean="0">
              <a:solidFill>
                <a:schemeClr val="bg1"/>
              </a:solidFill>
            </a:endParaRPr>
          </a:p>
        </p:txBody>
      </p:sp>
      <p:sp>
        <p:nvSpPr>
          <p:cNvPr id="19459" name="4 Marcador de pie de página"/>
          <p:cNvSpPr>
            <a:spLocks noGrp="1"/>
          </p:cNvSpPr>
          <p:nvPr>
            <p:ph type="ftr" sz="quarter" idx="11"/>
          </p:nvPr>
        </p:nvSpPr>
        <p:spPr>
          <a:noFill/>
        </p:spPr>
        <p:txBody>
          <a:bodyPr/>
          <a:lstStyle/>
          <a:p>
            <a:endParaRPr lang="ca-ES" smtClean="0"/>
          </a:p>
        </p:txBody>
      </p:sp>
      <p:pic>
        <p:nvPicPr>
          <p:cNvPr id="19460" name="Picture 5"/>
          <p:cNvPicPr>
            <a:picLocks noChangeAspect="1" noChangeArrowheads="1"/>
          </p:cNvPicPr>
          <p:nvPr/>
        </p:nvPicPr>
        <p:blipFill>
          <a:blip r:embed="rId3" cstate="print"/>
          <a:srcRect/>
          <a:stretch>
            <a:fillRect/>
          </a:stretch>
        </p:blipFill>
        <p:spPr bwMode="auto">
          <a:xfrm>
            <a:off x="0" y="6067425"/>
            <a:ext cx="1762125" cy="790575"/>
          </a:xfrm>
          <a:prstGeom prst="rect">
            <a:avLst/>
          </a:prstGeom>
          <a:solidFill>
            <a:srgbClr val="FFFFFF"/>
          </a:solid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1 Título"/>
          <p:cNvSpPr>
            <a:spLocks noGrp="1"/>
          </p:cNvSpPr>
          <p:nvPr>
            <p:ph type="title"/>
          </p:nvPr>
        </p:nvSpPr>
        <p:spPr/>
        <p:txBody>
          <a:bodyPr/>
          <a:lstStyle/>
          <a:p>
            <a:r>
              <a:rPr lang="es-ES_tradnl" b="1" smtClean="0">
                <a:solidFill>
                  <a:schemeClr val="tx1"/>
                </a:solidFill>
              </a:rPr>
              <a:t>Factores de empleabilidad, según Comisión Europea</a:t>
            </a:r>
            <a:endParaRPr lang="es-ES" b="1" smtClean="0">
              <a:solidFill>
                <a:schemeClr val="tx1"/>
              </a:solidFill>
            </a:endParaRPr>
          </a:p>
        </p:txBody>
      </p:sp>
      <p:sp>
        <p:nvSpPr>
          <p:cNvPr id="61442" name="3 Marcador de fecha"/>
          <p:cNvSpPr>
            <a:spLocks noGrp="1"/>
          </p:cNvSpPr>
          <p:nvPr>
            <p:ph type="dt" sz="quarter" idx="10"/>
          </p:nvPr>
        </p:nvSpPr>
        <p:spPr>
          <a:noFill/>
        </p:spPr>
        <p:txBody>
          <a:bodyPr/>
          <a:lstStyle/>
          <a:p>
            <a:endParaRPr lang="ca-ES" smtClean="0"/>
          </a:p>
        </p:txBody>
      </p:sp>
      <p:pic>
        <p:nvPicPr>
          <p:cNvPr id="61443" name="Picture 2"/>
          <p:cNvPicPr>
            <a:picLocks noGrp="1" noChangeAspect="1" noChangeArrowheads="1"/>
          </p:cNvPicPr>
          <p:nvPr>
            <p:ph idx="1"/>
          </p:nvPr>
        </p:nvPicPr>
        <p:blipFill>
          <a:blip r:embed="rId3" cstate="print"/>
          <a:srcRect/>
          <a:stretch>
            <a:fillRect/>
          </a:stretch>
        </p:blipFill>
        <p:spPr>
          <a:xfrm>
            <a:off x="827088" y="1412875"/>
            <a:ext cx="7431087" cy="4670425"/>
          </a:xfrm>
        </p:spPr>
      </p:pic>
    </p:spTree>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idx="4294967295"/>
          </p:nvPr>
        </p:nvSpPr>
        <p:spPr/>
        <p:txBody>
          <a:bodyPr/>
          <a:lstStyle/>
          <a:p>
            <a:endParaRPr lang="ca-ES" smtClean="0"/>
          </a:p>
        </p:txBody>
      </p:sp>
      <p:sp>
        <p:nvSpPr>
          <p:cNvPr id="132099" name="Rectangle 3"/>
          <p:cNvSpPr>
            <a:spLocks noGrp="1" noChangeArrowheads="1"/>
          </p:cNvSpPr>
          <p:nvPr>
            <p:ph type="body" idx="4294967295"/>
          </p:nvPr>
        </p:nvSpPr>
        <p:spPr/>
        <p:txBody>
          <a:bodyPr/>
          <a:lstStyle/>
          <a:p>
            <a:r>
              <a:rPr lang="ca-ES" smtClean="0"/>
              <a:t>Estudios realitzados sobre titulados seniors en 2003 y 2004</a:t>
            </a:r>
          </a:p>
          <a:p>
            <a:r>
              <a:rPr lang="ca-ES" smtClean="0"/>
              <a:t>Estudios realitzados sobre titulados seniors durante 2010: comparación entre grupos ajustados y no ajustados</a:t>
            </a:r>
          </a:p>
          <a:p>
            <a:r>
              <a:rPr lang="ca-ES" smtClean="0"/>
              <a:t>Resumen datos empleabilidad por proyectos Leonardo (2003-2010)</a:t>
            </a:r>
          </a:p>
          <a:p>
            <a:r>
              <a:rPr lang="ca-ES" smtClean="0"/>
              <a:t>Estudio sobre titulados Leonardo en 2012</a:t>
            </a:r>
          </a:p>
          <a:p>
            <a:endParaRPr lang="ca-ES" smtClean="0"/>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a:xfrm>
            <a:off x="250825" y="188913"/>
            <a:ext cx="8362950" cy="1143000"/>
          </a:xfrm>
        </p:spPr>
        <p:txBody>
          <a:bodyPr anchor="t"/>
          <a:lstStyle/>
          <a:p>
            <a:pPr eaLnBrk="1" hangingPunct="1"/>
            <a:r>
              <a:rPr lang="es-ES_tradnl" sz="4000" b="1" smtClean="0">
                <a:solidFill>
                  <a:schemeClr val="tx1"/>
                </a:solidFill>
              </a:rPr>
              <a:t>Variables relacionadas con el  éxito en el ajuste</a:t>
            </a:r>
            <a:endParaRPr lang="es-ES" sz="4000" b="1" smtClean="0">
              <a:solidFill>
                <a:schemeClr val="tx1"/>
              </a:solidFill>
            </a:endParaRPr>
          </a:p>
        </p:txBody>
      </p:sp>
      <p:sp>
        <p:nvSpPr>
          <p:cNvPr id="51206" name="Rectangle 6"/>
          <p:cNvSpPr>
            <a:spLocks noChangeArrowheads="1"/>
          </p:cNvSpPr>
          <p:nvPr/>
        </p:nvSpPr>
        <p:spPr bwMode="auto">
          <a:xfrm>
            <a:off x="107950" y="1447800"/>
            <a:ext cx="5683250" cy="4953000"/>
          </a:xfrm>
          <a:prstGeom prst="rect">
            <a:avLst/>
          </a:prstGeom>
          <a:solidFill>
            <a:srgbClr val="339933"/>
          </a:solidFill>
          <a:ln w="9525">
            <a:noFill/>
            <a:miter lim="800000"/>
            <a:headEnd/>
            <a:tailEnd/>
          </a:ln>
        </p:spPr>
        <p:txBody>
          <a:bodyPr wrap="none" anchor="ctr"/>
          <a:lstStyle/>
          <a:p>
            <a:pPr>
              <a:buFontTx/>
              <a:buChar char="-"/>
            </a:pPr>
            <a:r>
              <a:rPr lang="ca-ES" b="1"/>
              <a:t>Competencias profesionales</a:t>
            </a:r>
          </a:p>
          <a:p>
            <a:pPr>
              <a:buFontTx/>
              <a:buChar char="-"/>
            </a:pPr>
            <a:r>
              <a:rPr lang="ca-ES" b="1"/>
              <a:t>Sexo</a:t>
            </a:r>
          </a:p>
          <a:p>
            <a:pPr>
              <a:buFontTx/>
              <a:buChar char="-"/>
            </a:pPr>
            <a:r>
              <a:rPr lang="ca-ES" b="1"/>
              <a:t>Edad</a:t>
            </a:r>
          </a:p>
          <a:p>
            <a:pPr>
              <a:buFontTx/>
              <a:buChar char="-"/>
            </a:pPr>
            <a:r>
              <a:rPr lang="ca-ES" b="1"/>
              <a:t>Nivel estudios padre y madre</a:t>
            </a:r>
          </a:p>
          <a:p>
            <a:pPr>
              <a:buFontTx/>
              <a:buChar char="-"/>
            </a:pPr>
            <a:r>
              <a:rPr lang="ca-ES" b="1"/>
              <a:t>Nivel de Estudios</a:t>
            </a:r>
          </a:p>
          <a:p>
            <a:pPr>
              <a:buFontTx/>
              <a:buChar char="-"/>
            </a:pPr>
            <a:r>
              <a:rPr lang="ca-ES" b="1"/>
              <a:t>Rama de estudios</a:t>
            </a:r>
          </a:p>
          <a:p>
            <a:pPr>
              <a:buFontTx/>
              <a:buChar char="-"/>
            </a:pPr>
            <a:r>
              <a:rPr lang="ca-ES" b="1"/>
              <a:t>Motivación en elección de estudios</a:t>
            </a:r>
          </a:p>
          <a:p>
            <a:pPr>
              <a:buFontTx/>
              <a:buChar char="-"/>
            </a:pPr>
            <a:r>
              <a:rPr lang="ca-ES" sz="2000" b="1">
                <a:solidFill>
                  <a:schemeClr val="bg1"/>
                </a:solidFill>
              </a:rPr>
              <a:t>Participación en programas intercambio/</a:t>
            </a:r>
          </a:p>
          <a:p>
            <a:r>
              <a:rPr lang="ca-ES" sz="2000" b="1">
                <a:solidFill>
                  <a:schemeClr val="bg1"/>
                </a:solidFill>
              </a:rPr>
              <a:t>Movilidad internacionales</a:t>
            </a:r>
          </a:p>
          <a:p>
            <a:pPr>
              <a:buFontTx/>
              <a:buChar char="-"/>
            </a:pPr>
            <a:r>
              <a:rPr lang="ca-ES" b="1"/>
              <a:t>Formación en contenidos específicos </a:t>
            </a:r>
          </a:p>
          <a:p>
            <a:pPr>
              <a:buFontTx/>
              <a:buChar char="-"/>
            </a:pPr>
            <a:r>
              <a:rPr lang="ca-ES" b="1"/>
              <a:t>Tiempo dedicado a la BE</a:t>
            </a:r>
          </a:p>
          <a:p>
            <a:pPr>
              <a:buFontTx/>
              <a:buChar char="-"/>
            </a:pPr>
            <a:r>
              <a:rPr lang="ca-ES" b="1"/>
              <a:t>TBE exitosas</a:t>
            </a:r>
          </a:p>
          <a:p>
            <a:pPr>
              <a:buFontTx/>
              <a:buChar char="-"/>
            </a:pPr>
            <a:r>
              <a:rPr lang="ca-ES" b="1"/>
              <a:t>Competencias genéricas</a:t>
            </a:r>
          </a:p>
          <a:p>
            <a:endParaRPr lang="ca-ES" b="1"/>
          </a:p>
          <a:p>
            <a:pPr>
              <a:buFontTx/>
              <a:buChar char="-"/>
            </a:pPr>
            <a:r>
              <a:rPr lang="ca-ES" b="1">
                <a:solidFill>
                  <a:srgbClr val="FF0000"/>
                </a:solidFill>
              </a:rPr>
              <a:t>Formación genérica tras los estudios</a:t>
            </a:r>
          </a:p>
          <a:p>
            <a:pPr>
              <a:buFontTx/>
              <a:buChar char="-"/>
            </a:pPr>
            <a:r>
              <a:rPr lang="ca-ES" b="1">
                <a:solidFill>
                  <a:srgbClr val="FF0000"/>
                </a:solidFill>
              </a:rPr>
              <a:t>Sector y tipo empresa empleadora</a:t>
            </a:r>
          </a:p>
          <a:p>
            <a:pPr>
              <a:buFontTx/>
              <a:buChar char="-"/>
            </a:pPr>
            <a:r>
              <a:rPr lang="ca-ES" b="1">
                <a:solidFill>
                  <a:srgbClr val="FF0000"/>
                </a:solidFill>
              </a:rPr>
              <a:t>Expediente académico</a:t>
            </a:r>
          </a:p>
          <a:p>
            <a:pPr>
              <a:buFontTx/>
              <a:buChar char="-"/>
            </a:pPr>
            <a:endParaRPr lang="ca-ES" b="1">
              <a:solidFill>
                <a:srgbClr val="FF0000"/>
              </a:solidFill>
            </a:endParaRPr>
          </a:p>
        </p:txBody>
      </p:sp>
      <p:sp>
        <p:nvSpPr>
          <p:cNvPr id="51204" name="Oval 4"/>
          <p:cNvSpPr>
            <a:spLocks noChangeArrowheads="1"/>
          </p:cNvSpPr>
          <p:nvPr/>
        </p:nvSpPr>
        <p:spPr bwMode="auto">
          <a:xfrm>
            <a:off x="6516688" y="3048000"/>
            <a:ext cx="2447925" cy="1497013"/>
          </a:xfrm>
          <a:prstGeom prst="ellipse">
            <a:avLst/>
          </a:prstGeom>
          <a:solidFill>
            <a:srgbClr val="FF0000"/>
          </a:solidFill>
          <a:ln w="9525">
            <a:solidFill>
              <a:srgbClr val="FF0000"/>
            </a:solidFill>
            <a:round/>
            <a:headEnd/>
            <a:tailEnd/>
          </a:ln>
        </p:spPr>
        <p:txBody>
          <a:bodyPr wrap="none" anchor="ctr"/>
          <a:lstStyle/>
          <a:p>
            <a:pPr algn="ctr"/>
            <a:r>
              <a:rPr lang="ca-ES" sz="3600"/>
              <a:t>Success/</a:t>
            </a:r>
          </a:p>
          <a:p>
            <a:pPr algn="ctr"/>
            <a:r>
              <a:rPr lang="ca-ES" sz="3600"/>
              <a:t>Job matching</a:t>
            </a:r>
          </a:p>
        </p:txBody>
      </p:sp>
      <p:sp>
        <p:nvSpPr>
          <p:cNvPr id="51208" name="AutoShape 8"/>
          <p:cNvSpPr>
            <a:spLocks noChangeArrowheads="1"/>
          </p:cNvSpPr>
          <p:nvPr/>
        </p:nvSpPr>
        <p:spPr bwMode="auto">
          <a:xfrm>
            <a:off x="5257800" y="3276600"/>
            <a:ext cx="1368425" cy="1079500"/>
          </a:xfrm>
          <a:prstGeom prst="rightArrow">
            <a:avLst>
              <a:gd name="adj1" fmla="val 50000"/>
              <a:gd name="adj2" fmla="val 50295"/>
            </a:avLst>
          </a:prstGeom>
          <a:solidFill>
            <a:schemeClr val="folHlink"/>
          </a:solidFill>
          <a:ln w="9525">
            <a:noFill/>
            <a:miter lim="800000"/>
            <a:headEnd/>
            <a:tailEnd/>
          </a:ln>
        </p:spPr>
        <p:txBody>
          <a:bodyPr wrap="none" anchor="ctr"/>
          <a:lstStyle/>
          <a:p>
            <a:endParaRPr lang="es-ES"/>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6"/>
                                        </p:tgtEl>
                                        <p:attrNameLst>
                                          <p:attrName>style.visibility</p:attrName>
                                        </p:attrNameLst>
                                      </p:cBhvr>
                                      <p:to>
                                        <p:strVal val="visible"/>
                                      </p:to>
                                    </p:set>
                                    <p:anim calcmode="lin" valueType="num">
                                      <p:cBhvr additive="base">
                                        <p:cTn id="7" dur="500" fill="hold"/>
                                        <p:tgtEl>
                                          <p:spTgt spid="51206"/>
                                        </p:tgtEl>
                                        <p:attrNameLst>
                                          <p:attrName>ppt_x</p:attrName>
                                        </p:attrNameLst>
                                      </p:cBhvr>
                                      <p:tavLst>
                                        <p:tav tm="0">
                                          <p:val>
                                            <p:strVal val="0-#ppt_w/2"/>
                                          </p:val>
                                        </p:tav>
                                        <p:tav tm="100000">
                                          <p:val>
                                            <p:strVal val="#ppt_x"/>
                                          </p:val>
                                        </p:tav>
                                      </p:tavLst>
                                    </p:anim>
                                    <p:anim calcmode="lin" valueType="num">
                                      <p:cBhvr additive="base">
                                        <p:cTn id="8" dur="500" fill="hold"/>
                                        <p:tgtEl>
                                          <p:spTgt spid="512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8"/>
                                        </p:tgtEl>
                                        <p:attrNameLst>
                                          <p:attrName>style.visibility</p:attrName>
                                        </p:attrNameLst>
                                      </p:cBhvr>
                                      <p:to>
                                        <p:strVal val="visible"/>
                                      </p:to>
                                    </p:set>
                                    <p:anim calcmode="lin" valueType="num">
                                      <p:cBhvr additive="base">
                                        <p:cTn id="13" dur="500" fill="hold"/>
                                        <p:tgtEl>
                                          <p:spTgt spid="51208"/>
                                        </p:tgtEl>
                                        <p:attrNameLst>
                                          <p:attrName>ppt_x</p:attrName>
                                        </p:attrNameLst>
                                      </p:cBhvr>
                                      <p:tavLst>
                                        <p:tav tm="0">
                                          <p:val>
                                            <p:strVal val="0-#ppt_w/2"/>
                                          </p:val>
                                        </p:tav>
                                        <p:tav tm="100000">
                                          <p:val>
                                            <p:strVal val="#ppt_x"/>
                                          </p:val>
                                        </p:tav>
                                      </p:tavLst>
                                    </p:anim>
                                    <p:anim calcmode="lin" valueType="num">
                                      <p:cBhvr additive="base">
                                        <p:cTn id="14" dur="500" fill="hold"/>
                                        <p:tgtEl>
                                          <p:spTgt spid="5120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51204"/>
                                        </p:tgtEl>
                                        <p:attrNameLst>
                                          <p:attrName>style.visibility</p:attrName>
                                        </p:attrNameLst>
                                      </p:cBhvr>
                                      <p:to>
                                        <p:strVal val="visible"/>
                                      </p:to>
                                    </p:set>
                                    <p:anim calcmode="lin" valueType="num">
                                      <p:cBhvr additive="base">
                                        <p:cTn id="18" dur="500" fill="hold"/>
                                        <p:tgtEl>
                                          <p:spTgt spid="51204"/>
                                        </p:tgtEl>
                                        <p:attrNameLst>
                                          <p:attrName>ppt_x</p:attrName>
                                        </p:attrNameLst>
                                      </p:cBhvr>
                                      <p:tavLst>
                                        <p:tav tm="0">
                                          <p:val>
                                            <p:strVal val="0-#ppt_w/2"/>
                                          </p:val>
                                        </p:tav>
                                        <p:tav tm="100000">
                                          <p:val>
                                            <p:strVal val="#ppt_x"/>
                                          </p:val>
                                        </p:tav>
                                      </p:tavLst>
                                    </p:anim>
                                    <p:anim calcmode="lin" valueType="num">
                                      <p:cBhvr additive="base">
                                        <p:cTn id="19" dur="500" fill="hold"/>
                                        <p:tgtEl>
                                          <p:spTgt spid="512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animBg="1"/>
      <p:bldP spid="51204" grpId="0" animBg="1"/>
      <p:bldP spid="5120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1 Título"/>
          <p:cNvSpPr>
            <a:spLocks noGrp="1"/>
          </p:cNvSpPr>
          <p:nvPr>
            <p:ph type="title"/>
          </p:nvPr>
        </p:nvSpPr>
        <p:spPr>
          <a:xfrm>
            <a:off x="250825" y="260350"/>
            <a:ext cx="8229600" cy="1143000"/>
          </a:xfrm>
        </p:spPr>
        <p:txBody>
          <a:bodyPr/>
          <a:lstStyle/>
          <a:p>
            <a:r>
              <a:rPr lang="ca-ES" altLang="zh-CN" sz="4000" b="1" smtClean="0">
                <a:solidFill>
                  <a:schemeClr val="tx1"/>
                </a:solidFill>
                <a:ea typeface="宋体" pitchFamily="2" charset="-122"/>
              </a:rPr>
              <a:t>Variables clave en la empleabilidad. Resumen </a:t>
            </a:r>
            <a:endParaRPr lang="es-ES" sz="4000" b="1" smtClean="0">
              <a:solidFill>
                <a:schemeClr val="tx1"/>
              </a:solidFill>
              <a:ea typeface="宋体" pitchFamily="2" charset="-122"/>
            </a:endParaRPr>
          </a:p>
        </p:txBody>
      </p:sp>
      <p:pic>
        <p:nvPicPr>
          <p:cNvPr id="65538" name="Imatge 3"/>
          <p:cNvPicPr>
            <a:picLocks noGrp="1" noChangeAspect="1" noChangeArrowheads="1"/>
          </p:cNvPicPr>
          <p:nvPr>
            <p:ph idx="4294967295"/>
          </p:nvPr>
        </p:nvPicPr>
        <p:blipFill>
          <a:blip r:embed="rId3" cstate="print"/>
          <a:srcRect/>
          <a:stretch>
            <a:fillRect/>
          </a:stretch>
        </p:blipFill>
        <p:spPr>
          <a:xfrm>
            <a:off x="468313" y="2205038"/>
            <a:ext cx="8229600" cy="3327400"/>
          </a:xfrm>
          <a:solidFill>
            <a:srgbClr val="FFFFFF"/>
          </a:solidFill>
        </p:spPr>
      </p:pic>
      <p:sp>
        <p:nvSpPr>
          <p:cNvPr id="65540" name="Oval 4"/>
          <p:cNvSpPr>
            <a:spLocks noChangeArrowheads="1"/>
          </p:cNvSpPr>
          <p:nvPr/>
        </p:nvSpPr>
        <p:spPr bwMode="auto">
          <a:xfrm>
            <a:off x="5867400" y="4149725"/>
            <a:ext cx="3097213" cy="431800"/>
          </a:xfrm>
          <a:prstGeom prst="ellipse">
            <a:avLst/>
          </a:prstGeom>
          <a:noFill/>
          <a:ln w="28575">
            <a:solidFill>
              <a:srgbClr val="FF0000"/>
            </a:solidFill>
            <a:round/>
            <a:headEnd/>
            <a:tailEnd/>
          </a:ln>
          <a:effectLst/>
        </p:spPr>
        <p:txBody>
          <a:bodyPr wrap="none" anchor="ctr"/>
          <a:lstStyle/>
          <a:p>
            <a:endParaRPr lang="ca-ES"/>
          </a:p>
        </p:txBody>
      </p:sp>
    </p:spTree>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r>
              <a:rPr lang="ca-ES" altLang="zh-CN" sz="4000" b="1" smtClean="0">
                <a:solidFill>
                  <a:schemeClr val="tx1"/>
                </a:solidFill>
                <a:ea typeface="宋体" pitchFamily="2" charset="-122"/>
              </a:rPr>
              <a:t>Variables clave en el ajuste empleo-estudios</a:t>
            </a:r>
            <a:endParaRPr lang="ca-ES" sz="4000" b="1" smtClean="0">
              <a:solidFill>
                <a:schemeClr val="tx1"/>
              </a:solidFill>
              <a:ea typeface="宋体" pitchFamily="2" charset="-122"/>
            </a:endParaRPr>
          </a:p>
        </p:txBody>
      </p:sp>
      <p:pic>
        <p:nvPicPr>
          <p:cNvPr id="67586" name="Imatge 4"/>
          <p:cNvPicPr>
            <a:picLocks noGrp="1" noChangeAspect="1" noChangeArrowheads="1"/>
          </p:cNvPicPr>
          <p:nvPr>
            <p:ph type="body" idx="1"/>
          </p:nvPr>
        </p:nvPicPr>
        <p:blipFill>
          <a:blip r:embed="rId2" cstate="print"/>
          <a:srcRect/>
          <a:stretch>
            <a:fillRect/>
          </a:stretch>
        </p:blipFill>
        <p:spPr>
          <a:xfrm>
            <a:off x="928662" y="1428736"/>
            <a:ext cx="7018337" cy="4525963"/>
          </a:xfrm>
          <a:solidFill>
            <a:srgbClr val="FFFFFF"/>
          </a:solidFill>
        </p:spPr>
      </p:pic>
      <p:sp>
        <p:nvSpPr>
          <p:cNvPr id="67588" name="Oval 4"/>
          <p:cNvSpPr>
            <a:spLocks noChangeArrowheads="1"/>
          </p:cNvSpPr>
          <p:nvPr/>
        </p:nvSpPr>
        <p:spPr bwMode="auto">
          <a:xfrm>
            <a:off x="5357818" y="3643314"/>
            <a:ext cx="2952750" cy="288925"/>
          </a:xfrm>
          <a:prstGeom prst="ellipse">
            <a:avLst/>
          </a:prstGeom>
          <a:noFill/>
          <a:ln w="28575">
            <a:solidFill>
              <a:srgbClr val="FF0000"/>
            </a:solidFill>
            <a:round/>
            <a:headEnd/>
            <a:tailEnd/>
          </a:ln>
          <a:effectLst/>
        </p:spPr>
        <p:txBody>
          <a:bodyPr wrap="none" anchor="ctr"/>
          <a:lstStyle/>
          <a:p>
            <a:endParaRPr lang="ca-ES"/>
          </a:p>
        </p:txBody>
      </p:sp>
      <p:sp>
        <p:nvSpPr>
          <p:cNvPr id="5" name="Oval 4"/>
          <p:cNvSpPr>
            <a:spLocks noChangeArrowheads="1"/>
          </p:cNvSpPr>
          <p:nvPr/>
        </p:nvSpPr>
        <p:spPr bwMode="auto">
          <a:xfrm>
            <a:off x="642910" y="2714620"/>
            <a:ext cx="2952750" cy="288925"/>
          </a:xfrm>
          <a:prstGeom prst="ellipse">
            <a:avLst/>
          </a:prstGeom>
          <a:noFill/>
          <a:ln w="28575">
            <a:solidFill>
              <a:srgbClr val="FF0000"/>
            </a:solidFill>
            <a:round/>
            <a:headEnd/>
            <a:tailEnd/>
          </a:ln>
          <a:effectLst/>
        </p:spPr>
        <p:txBody>
          <a:bodyPr wrap="none" anchor="ctr"/>
          <a:lstStyle/>
          <a:p>
            <a:endParaRPr lang="ca-ES"/>
          </a:p>
        </p:txBody>
      </p:sp>
    </p:spTree>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p:txBody>
          <a:bodyPr/>
          <a:lstStyle/>
          <a:p>
            <a:r>
              <a:rPr lang="ca-ES" sz="4000" b="1" smtClean="0">
                <a:solidFill>
                  <a:schemeClr val="tx1"/>
                </a:solidFill>
              </a:rPr>
              <a:t>Grupos que han realizado movilidad internacional vs No</a:t>
            </a:r>
          </a:p>
        </p:txBody>
      </p:sp>
      <p:sp>
        <p:nvSpPr>
          <p:cNvPr id="69634" name="Rectangle 3"/>
          <p:cNvSpPr>
            <a:spLocks noGrp="1" noChangeArrowheads="1"/>
          </p:cNvSpPr>
          <p:nvPr>
            <p:ph type="body" idx="1"/>
          </p:nvPr>
        </p:nvSpPr>
        <p:spPr/>
        <p:txBody>
          <a:bodyPr/>
          <a:lstStyle/>
          <a:p>
            <a:r>
              <a:rPr lang="ca-ES" smtClean="0"/>
              <a:t>Diferencias en ajuste</a:t>
            </a:r>
          </a:p>
          <a:p>
            <a:r>
              <a:rPr lang="ca-ES" smtClean="0"/>
              <a:t>Diferencias en salario anual</a:t>
            </a:r>
          </a:p>
          <a:p>
            <a:r>
              <a:rPr lang="ca-ES" smtClean="0"/>
              <a:t>Diferencias en estatus ocupacional</a:t>
            </a:r>
          </a:p>
          <a:p>
            <a:r>
              <a:rPr lang="ca-ES" smtClean="0"/>
              <a:t>Prospección de carrera</a:t>
            </a:r>
          </a:p>
          <a:p>
            <a:r>
              <a:rPr lang="ca-ES" smtClean="0"/>
              <a:t>Intereses profesionales</a:t>
            </a:r>
          </a:p>
          <a:p>
            <a:r>
              <a:rPr lang="ca-ES" smtClean="0"/>
              <a:t>Nivel de competencias </a:t>
            </a:r>
          </a:p>
          <a:p>
            <a:pPr>
              <a:buFontTx/>
              <a:buNone/>
            </a:pPr>
            <a:r>
              <a:rPr lang="ca-ES" smtClean="0"/>
              <a:t>lingüísticas</a:t>
            </a:r>
          </a:p>
        </p:txBody>
      </p:sp>
      <p:pic>
        <p:nvPicPr>
          <p:cNvPr id="69636" name="Picture 4" descr="Manuel Peña_Trabajando Italia Erasmus Prácticas y Leonardo Manuel Peña"/>
          <p:cNvPicPr>
            <a:picLocks noChangeAspect="1" noChangeArrowheads="1"/>
          </p:cNvPicPr>
          <p:nvPr/>
        </p:nvPicPr>
        <p:blipFill>
          <a:blip r:embed="rId2" cstate="print"/>
          <a:srcRect/>
          <a:stretch>
            <a:fillRect/>
          </a:stretch>
        </p:blipFill>
        <p:spPr bwMode="auto">
          <a:xfrm>
            <a:off x="6735763" y="3644900"/>
            <a:ext cx="2408237" cy="321310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p:txBody>
          <a:bodyPr/>
          <a:lstStyle/>
          <a:p>
            <a:r>
              <a:rPr lang="ca-ES" sz="4000" b="1" smtClean="0">
                <a:solidFill>
                  <a:schemeClr val="tx1"/>
                </a:solidFill>
              </a:rPr>
              <a:t>Transición al mercado de trabajo</a:t>
            </a:r>
          </a:p>
        </p:txBody>
      </p:sp>
      <p:sp>
        <p:nvSpPr>
          <p:cNvPr id="71682" name="Rectangle 3"/>
          <p:cNvSpPr>
            <a:spLocks noGrp="1" noChangeArrowheads="1"/>
          </p:cNvSpPr>
          <p:nvPr>
            <p:ph type="body" idx="1"/>
          </p:nvPr>
        </p:nvSpPr>
        <p:spPr>
          <a:xfrm>
            <a:off x="457200" y="1196975"/>
            <a:ext cx="8229600" cy="4929188"/>
          </a:xfrm>
        </p:spPr>
        <p:txBody>
          <a:bodyPr/>
          <a:lstStyle/>
          <a:p>
            <a:pPr lvl="1">
              <a:buFontTx/>
              <a:buChar char="•"/>
            </a:pPr>
            <a:r>
              <a:rPr lang="es-ES" smtClean="0"/>
              <a:t>Alto porcentaje continúan  su formación </a:t>
            </a:r>
          </a:p>
          <a:p>
            <a:pPr lvl="1">
              <a:buFontTx/>
              <a:buChar char="•"/>
            </a:pPr>
            <a:r>
              <a:rPr lang="es-ES" smtClean="0"/>
              <a:t>Han trabajado en mayor número de empleos diferentes desde la graduación</a:t>
            </a:r>
          </a:p>
          <a:p>
            <a:pPr lvl="1">
              <a:buFontTx/>
              <a:buChar char="•"/>
            </a:pPr>
            <a:r>
              <a:rPr lang="es-ES" smtClean="0"/>
              <a:t>Tardan más en llegar a su empleo actual desde la graduación (23 meses vs. 18 meses) </a:t>
            </a:r>
          </a:p>
          <a:p>
            <a:pPr lvl="1">
              <a:buFontTx/>
              <a:buChar char="•"/>
            </a:pPr>
            <a:r>
              <a:rPr lang="es-ES" smtClean="0"/>
              <a:t>Tardan el mismo tiempo en obtener en perimer empleo, pero éste es de mayor calidad</a:t>
            </a:r>
            <a:endParaRPr lang="es-ES" b="1" smtClean="0"/>
          </a:p>
          <a:p>
            <a:endParaRPr lang="ca-ES" smtClean="0"/>
          </a:p>
        </p:txBody>
      </p:sp>
      <p:pic>
        <p:nvPicPr>
          <p:cNvPr id="71684" name="Picture 4" descr="Carlos Querol Traver_P1010105"/>
          <p:cNvPicPr>
            <a:picLocks noChangeAspect="1" noChangeArrowheads="1"/>
          </p:cNvPicPr>
          <p:nvPr/>
        </p:nvPicPr>
        <p:blipFill>
          <a:blip r:embed="rId2" cstate="print"/>
          <a:srcRect/>
          <a:stretch>
            <a:fillRect/>
          </a:stretch>
        </p:blipFill>
        <p:spPr bwMode="auto">
          <a:xfrm>
            <a:off x="6659563" y="4994275"/>
            <a:ext cx="2484437" cy="1863725"/>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ca-ES" sz="4000" b="1" smtClean="0">
                <a:solidFill>
                  <a:schemeClr val="tx1"/>
                </a:solidFill>
              </a:rPr>
              <a:t>Prospección de carrera</a:t>
            </a:r>
            <a:r>
              <a:rPr lang="ca-ES" sz="4000" smtClean="0"/>
              <a:t/>
            </a:r>
            <a:br>
              <a:rPr lang="ca-ES" sz="4000" smtClean="0"/>
            </a:br>
            <a:endParaRPr lang="ca-ES" sz="4000" smtClean="0"/>
          </a:p>
        </p:txBody>
      </p:sp>
      <p:sp>
        <p:nvSpPr>
          <p:cNvPr id="70658" name="Rectangle 3"/>
          <p:cNvSpPr>
            <a:spLocks noGrp="1" noChangeArrowheads="1"/>
          </p:cNvSpPr>
          <p:nvPr>
            <p:ph type="body" idx="1"/>
          </p:nvPr>
        </p:nvSpPr>
        <p:spPr>
          <a:xfrm>
            <a:off x="457200" y="1196975"/>
            <a:ext cx="8229600" cy="4929188"/>
          </a:xfrm>
        </p:spPr>
        <p:txBody>
          <a:bodyPr/>
          <a:lstStyle/>
          <a:p>
            <a:r>
              <a:rPr lang="es-ES" smtClean="0"/>
              <a:t>Mayor interés en trabajar en organismos extraterritoriales y menor en industria manufacturera, salud y sector público </a:t>
            </a:r>
          </a:p>
          <a:p>
            <a:r>
              <a:rPr lang="es-ES" smtClean="0"/>
              <a:t>Alto porcentaje piensan trabajar o estudiar en el extranjero</a:t>
            </a:r>
          </a:p>
          <a:p>
            <a:r>
              <a:rPr lang="es-ES" smtClean="0"/>
              <a:t>Mayor interés en desarrollar formación complementaria para reorientar la carrera</a:t>
            </a:r>
          </a:p>
        </p:txBody>
      </p:sp>
      <p:pic>
        <p:nvPicPr>
          <p:cNvPr id="70660" name="Picture 4" descr="Odense_Compañeros y usuarios de proyecto"/>
          <p:cNvPicPr>
            <a:picLocks noChangeAspect="1" noChangeArrowheads="1"/>
          </p:cNvPicPr>
          <p:nvPr/>
        </p:nvPicPr>
        <p:blipFill>
          <a:blip r:embed="rId2" cstate="print"/>
          <a:srcRect/>
          <a:stretch>
            <a:fillRect/>
          </a:stretch>
        </p:blipFill>
        <p:spPr bwMode="auto">
          <a:xfrm>
            <a:off x="6611938" y="4992688"/>
            <a:ext cx="2532062" cy="1865312"/>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a:xfrm>
            <a:off x="395288" y="260350"/>
            <a:ext cx="8229600" cy="1143000"/>
          </a:xfrm>
        </p:spPr>
        <p:txBody>
          <a:bodyPr/>
          <a:lstStyle/>
          <a:p>
            <a:r>
              <a:rPr lang="ca-ES" sz="4000" b="1" smtClean="0">
                <a:solidFill>
                  <a:schemeClr val="tx1"/>
                </a:solidFill>
              </a:rPr>
              <a:t>Calidad del empleo</a:t>
            </a:r>
          </a:p>
        </p:txBody>
      </p:sp>
      <p:sp>
        <p:nvSpPr>
          <p:cNvPr id="72706" name="Rectangle 3"/>
          <p:cNvSpPr>
            <a:spLocks noGrp="1" noChangeArrowheads="1"/>
          </p:cNvSpPr>
          <p:nvPr>
            <p:ph type="body" idx="1"/>
          </p:nvPr>
        </p:nvSpPr>
        <p:spPr/>
        <p:txBody>
          <a:bodyPr/>
          <a:lstStyle/>
          <a:p>
            <a:pPr lvl="1">
              <a:buFontTx/>
              <a:buChar char="•"/>
            </a:pPr>
            <a:r>
              <a:rPr lang="es-ES" smtClean="0"/>
              <a:t>Mejor estatus ocupacional: mayor porcentaje de directivos, técnicos y mandos intermedios, y menor administrativos y operarios</a:t>
            </a:r>
          </a:p>
          <a:p>
            <a:pPr lvl="1">
              <a:buFontTx/>
              <a:buChar char="•"/>
            </a:pPr>
            <a:r>
              <a:rPr lang="es-ES" smtClean="0"/>
              <a:t>Salario anual mayor (17%+)</a:t>
            </a:r>
          </a:p>
          <a:p>
            <a:pPr lvl="1">
              <a:buFontTx/>
              <a:buChar char="•"/>
            </a:pPr>
            <a:r>
              <a:rPr lang="es-ES" smtClean="0"/>
              <a:t>Mayor ajuste educación-ocupación y por tanto menor sobrecualificación </a:t>
            </a:r>
          </a:p>
          <a:p>
            <a:pPr lvl="1">
              <a:buFontTx/>
              <a:buChar char="•"/>
            </a:pPr>
            <a:r>
              <a:rPr lang="es-ES" smtClean="0"/>
              <a:t>Mayor porcentaje trabajan en companías internacionales</a:t>
            </a:r>
          </a:p>
          <a:p>
            <a:endParaRPr lang="ca-ES" smtClean="0"/>
          </a:p>
        </p:txBody>
      </p:sp>
    </p:spTree>
  </p:cSld>
  <p:clrMapOvr>
    <a:masterClrMapping/>
  </p:clrMapOvr>
  <p:transition spd="slow">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a:xfrm>
            <a:off x="179388" y="188913"/>
            <a:ext cx="8229600" cy="1143000"/>
          </a:xfrm>
        </p:spPr>
        <p:txBody>
          <a:bodyPr/>
          <a:lstStyle/>
          <a:p>
            <a:r>
              <a:rPr lang="ca-ES" sz="4000" b="1" smtClean="0">
                <a:solidFill>
                  <a:schemeClr val="tx1"/>
                </a:solidFill>
              </a:rPr>
              <a:t>Nivel de competencias</a:t>
            </a:r>
          </a:p>
        </p:txBody>
      </p:sp>
      <p:sp>
        <p:nvSpPr>
          <p:cNvPr id="73730" name="Rectangle 3"/>
          <p:cNvSpPr>
            <a:spLocks noGrp="1" noChangeArrowheads="1"/>
          </p:cNvSpPr>
          <p:nvPr>
            <p:ph type="body" idx="1"/>
          </p:nvPr>
        </p:nvSpPr>
        <p:spPr/>
        <p:txBody>
          <a:bodyPr/>
          <a:lstStyle/>
          <a:p>
            <a:pPr lvl="1">
              <a:buFontTx/>
              <a:buChar char="•"/>
            </a:pPr>
            <a:r>
              <a:rPr lang="es-ES" smtClean="0"/>
              <a:t>El puesto les demanda mayor nivel de competencias</a:t>
            </a:r>
          </a:p>
          <a:p>
            <a:pPr lvl="1">
              <a:buFontTx/>
              <a:buChar char="•"/>
            </a:pPr>
            <a:r>
              <a:rPr lang="es-ES" smtClean="0"/>
              <a:t>Los titulados tienen mayor nivel de competencias lingüísticas (EN, FR, DE)</a:t>
            </a:r>
          </a:p>
          <a:p>
            <a:endParaRPr lang="ca-ES" smtClean="0"/>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Título"/>
          <p:cNvSpPr>
            <a:spLocks noGrp="1"/>
          </p:cNvSpPr>
          <p:nvPr>
            <p:ph type="title"/>
          </p:nvPr>
        </p:nvSpPr>
        <p:spPr/>
        <p:txBody>
          <a:bodyPr/>
          <a:lstStyle/>
          <a:p>
            <a:endParaRPr lang="es-ES" smtClean="0"/>
          </a:p>
        </p:txBody>
      </p:sp>
      <p:sp>
        <p:nvSpPr>
          <p:cNvPr id="21506" name="3 Marcador de fecha"/>
          <p:cNvSpPr>
            <a:spLocks noGrp="1"/>
          </p:cNvSpPr>
          <p:nvPr>
            <p:ph type="dt" sz="quarter" idx="10"/>
          </p:nvPr>
        </p:nvSpPr>
        <p:spPr>
          <a:noFill/>
        </p:spPr>
        <p:txBody>
          <a:bodyPr/>
          <a:lstStyle/>
          <a:p>
            <a:endParaRPr lang="ca-ES" smtClean="0"/>
          </a:p>
        </p:txBody>
      </p:sp>
      <p:pic>
        <p:nvPicPr>
          <p:cNvPr id="21507" name="Picture 2"/>
          <p:cNvPicPr>
            <a:picLocks noGrp="1" noChangeAspect="1" noChangeArrowheads="1"/>
          </p:cNvPicPr>
          <p:nvPr>
            <p:ph idx="1"/>
          </p:nvPr>
        </p:nvPicPr>
        <p:blipFill>
          <a:blip r:embed="rId2" cstate="print"/>
          <a:srcRect l="17419" t="28513" r="17023" b="20547"/>
          <a:stretch>
            <a:fillRect/>
          </a:stretch>
        </p:blipFill>
        <p:spPr>
          <a:xfrm>
            <a:off x="50800" y="1052513"/>
            <a:ext cx="8161338" cy="5073650"/>
          </a:xfrm>
        </p:spPr>
      </p:pic>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bwMode="white"/>
        <p:txBody>
          <a:bodyPr/>
          <a:lstStyle/>
          <a:p>
            <a:pPr eaLnBrk="1" hangingPunct="1"/>
            <a:r>
              <a:rPr lang="en-GB" sz="4000" b="1" smtClean="0">
                <a:solidFill>
                  <a:schemeClr val="tx1"/>
                </a:solidFill>
              </a:rPr>
              <a:t>Comparación 2006-2010</a:t>
            </a:r>
          </a:p>
        </p:txBody>
      </p:sp>
      <p:graphicFrame>
        <p:nvGraphicFramePr>
          <p:cNvPr id="74773" name="Group 21"/>
          <p:cNvGraphicFramePr>
            <a:graphicFrameLocks noGrp="1"/>
          </p:cNvGraphicFramePr>
          <p:nvPr/>
        </p:nvGraphicFramePr>
        <p:xfrm>
          <a:off x="468313" y="1773238"/>
          <a:ext cx="8064500" cy="4103688"/>
        </p:xfrm>
        <a:graphic>
          <a:graphicData uri="http://schemas.openxmlformats.org/drawingml/2006/table">
            <a:tbl>
              <a:tblPr/>
              <a:tblGrid>
                <a:gridCol w="2687637"/>
                <a:gridCol w="2689225"/>
                <a:gridCol w="2687638"/>
              </a:tblGrid>
              <a:tr h="125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ca-ES" sz="3200" b="0" i="0" u="none" strike="noStrike" cap="none" normalizeH="0" baseline="0" smtClean="0">
                        <a:ln>
                          <a:noFill/>
                        </a:ln>
                        <a:solidFill>
                          <a:schemeClr val="bg1"/>
                        </a:solidFill>
                        <a:effectLst/>
                        <a:latin typeface="Arial"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ca-ES" sz="3200" b="1" i="0" u="none" strike="noStrike" cap="none" normalizeH="0" baseline="0" smtClean="0">
                          <a:ln>
                            <a:noFill/>
                          </a:ln>
                          <a:solidFill>
                            <a:schemeClr val="bg1"/>
                          </a:solidFill>
                          <a:effectLst/>
                          <a:latin typeface="Arial" charset="0"/>
                        </a:rPr>
                        <a:t>2006</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ca-ES" sz="3200" b="1" i="0" u="none" strike="noStrike" cap="none" normalizeH="0" baseline="0" smtClean="0">
                          <a:ln>
                            <a:noFill/>
                          </a:ln>
                          <a:solidFill>
                            <a:schemeClr val="bg1"/>
                          </a:solidFill>
                          <a:effectLst/>
                          <a:latin typeface="Arial" charset="0"/>
                        </a:rPr>
                        <a:t>2010</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12541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ca-ES" sz="3200" b="1" i="0" u="none" strike="noStrike" cap="none" normalizeH="0" baseline="0" smtClean="0">
                          <a:ln>
                            <a:noFill/>
                          </a:ln>
                          <a:solidFill>
                            <a:schemeClr val="bg1"/>
                          </a:solidFill>
                          <a:effectLst/>
                          <a:latin typeface="Arial" charset="0"/>
                        </a:rPr>
                        <a:t>Ajuste</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ca-ES" sz="3200" b="0" i="0" u="none" strike="noStrike" cap="none" normalizeH="0" baseline="0" smtClean="0">
                          <a:ln>
                            <a:noFill/>
                          </a:ln>
                          <a:solidFill>
                            <a:schemeClr val="bg1"/>
                          </a:solidFill>
                          <a:effectLst/>
                          <a:latin typeface="Arial" charset="0"/>
                        </a:rPr>
                        <a:t>67,70%</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ca-ES" sz="3200" b="0" i="0" u="none" strike="noStrike" cap="none" normalizeH="0" baseline="0" smtClean="0">
                          <a:ln>
                            <a:noFill/>
                          </a:ln>
                          <a:solidFill>
                            <a:schemeClr val="bg1"/>
                          </a:solidFill>
                          <a:effectLst/>
                          <a:latin typeface="Arial" charset="0"/>
                        </a:rPr>
                        <a:t>77,36%</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15938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ca-ES" sz="3200" b="1" i="0" u="none" strike="noStrike" cap="none" normalizeH="0" baseline="0" smtClean="0">
                          <a:ln>
                            <a:noFill/>
                          </a:ln>
                          <a:solidFill>
                            <a:schemeClr val="bg1"/>
                          </a:solidFill>
                          <a:effectLst/>
                          <a:latin typeface="Arial" charset="0"/>
                        </a:rPr>
                        <a:t>Situación laboral. Ocupados</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ca-ES" sz="3200" b="0" i="0" u="none" strike="noStrike" cap="none" normalizeH="0" baseline="0" smtClean="0">
                          <a:ln>
                            <a:noFill/>
                          </a:ln>
                          <a:solidFill>
                            <a:schemeClr val="bg1"/>
                          </a:solidFill>
                          <a:effectLst/>
                          <a:latin typeface="Arial" charset="0"/>
                        </a:rPr>
                        <a:t>87,75%</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ca-ES" sz="3200" b="0" i="0" u="none" strike="noStrike" cap="none" normalizeH="0" baseline="0" smtClean="0">
                          <a:ln>
                            <a:noFill/>
                          </a:ln>
                          <a:solidFill>
                            <a:schemeClr val="bg1"/>
                          </a:solidFill>
                          <a:effectLst/>
                          <a:latin typeface="Arial" charset="0"/>
                        </a:rPr>
                        <a:t>85,05%</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bl>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bwMode="white"/>
        <p:txBody>
          <a:bodyPr/>
          <a:lstStyle/>
          <a:p>
            <a:pPr eaLnBrk="1" hangingPunct="1"/>
            <a:r>
              <a:rPr lang="ca-ES" sz="4000" b="1" smtClean="0">
                <a:solidFill>
                  <a:schemeClr val="tx1"/>
                </a:solidFill>
              </a:rPr>
              <a:t>Conclusiones (i)</a:t>
            </a:r>
          </a:p>
        </p:txBody>
      </p:sp>
      <p:sp>
        <p:nvSpPr>
          <p:cNvPr id="76802" name="Rectangle 3"/>
          <p:cNvSpPr>
            <a:spLocks noGrp="1" noChangeArrowheads="1"/>
          </p:cNvSpPr>
          <p:nvPr>
            <p:ph idx="1"/>
          </p:nvPr>
        </p:nvSpPr>
        <p:spPr bwMode="white">
          <a:xfrm>
            <a:off x="457200" y="1268413"/>
            <a:ext cx="8229600" cy="4857750"/>
          </a:xfrm>
        </p:spPr>
        <p:txBody>
          <a:bodyPr/>
          <a:lstStyle/>
          <a:p>
            <a:pPr eaLnBrk="1" hangingPunct="1">
              <a:lnSpc>
                <a:spcPct val="90000"/>
              </a:lnSpc>
            </a:pPr>
            <a:r>
              <a:rPr lang="ca-ES" smtClean="0"/>
              <a:t>Tener un título universitario es una ventaja para los jóvenes, el nivel de ajuste estudios- trabajo es alto y la tasa de paro es baja.</a:t>
            </a:r>
          </a:p>
          <a:p>
            <a:pPr eaLnBrk="1" hangingPunct="1">
              <a:lnSpc>
                <a:spcPct val="90000"/>
              </a:lnSpc>
            </a:pPr>
            <a:r>
              <a:rPr lang="ca-ES" smtClean="0"/>
              <a:t>Aquellos puestos de trabajo destruidos durante la crisis económica ocupaban a los graduados con peores condiciones contractuales.</a:t>
            </a:r>
          </a:p>
          <a:p>
            <a:pPr eaLnBrk="1" hangingPunct="1">
              <a:lnSpc>
                <a:spcPct val="90000"/>
              </a:lnSpc>
            </a:pPr>
            <a:r>
              <a:rPr lang="ca-ES" smtClean="0">
                <a:solidFill>
                  <a:srgbClr val="FF0000"/>
                </a:solidFill>
              </a:rPr>
              <a:t>% titulados que realizan estancias en el extranjero ha ido aumentando del 14 al 20% con una tendencia en aumento</a:t>
            </a:r>
            <a:endParaRPr lang="en-GB" smtClean="0">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bwMode="white"/>
        <p:txBody>
          <a:bodyPr/>
          <a:lstStyle/>
          <a:p>
            <a:pPr eaLnBrk="1" hangingPunct="1"/>
            <a:r>
              <a:rPr lang="ca-ES" sz="4000" b="1" smtClean="0">
                <a:solidFill>
                  <a:schemeClr val="tx1"/>
                </a:solidFill>
              </a:rPr>
              <a:t>Conclusiones (ii)</a:t>
            </a:r>
          </a:p>
        </p:txBody>
      </p:sp>
      <p:sp>
        <p:nvSpPr>
          <p:cNvPr id="78850" name="Rectangle 3"/>
          <p:cNvSpPr>
            <a:spLocks noGrp="1" noChangeArrowheads="1"/>
          </p:cNvSpPr>
          <p:nvPr>
            <p:ph idx="1"/>
          </p:nvPr>
        </p:nvSpPr>
        <p:spPr bwMode="white">
          <a:xfrm>
            <a:off x="457200" y="1268413"/>
            <a:ext cx="8229600" cy="4857750"/>
          </a:xfrm>
        </p:spPr>
        <p:txBody>
          <a:bodyPr/>
          <a:lstStyle/>
          <a:p>
            <a:pPr eaLnBrk="1" hangingPunct="1"/>
            <a:r>
              <a:rPr lang="ca-ES" smtClean="0"/>
              <a:t>Un comportamiento proactivo durante el proceso de búsqueda está relacionado con futuros empleos de calidad.</a:t>
            </a:r>
          </a:p>
          <a:p>
            <a:pPr eaLnBrk="1" hangingPunct="1"/>
            <a:r>
              <a:rPr lang="ca-ES" smtClean="0"/>
              <a:t>Una actitud pasiva en la búsqueda o aceptación del primer empleo es negativa para una inserción laboral de calidad.</a:t>
            </a:r>
          </a:p>
          <a:p>
            <a:pPr eaLnBrk="1" hangingPunct="1"/>
            <a:r>
              <a:rPr lang="ca-ES" smtClean="0"/>
              <a:t>Afecta positivamente en la empleabilidad: titulación específica, </a:t>
            </a:r>
            <a:r>
              <a:rPr lang="ca-ES" smtClean="0">
                <a:solidFill>
                  <a:srgbClr val="FF0000"/>
                </a:solidFill>
              </a:rPr>
              <a:t>movilidad internacional,</a:t>
            </a:r>
            <a:r>
              <a:rPr lang="ca-ES" smtClean="0"/>
              <a:t> experiencia laboral previa relacionada con los estudios.</a:t>
            </a:r>
          </a:p>
        </p:txBody>
      </p:sp>
    </p:spTree>
  </p:cSld>
  <p:clrMapOvr>
    <a:masterClrMapping/>
  </p:clrMapOvr>
  <p:transition spd="slow">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pPr eaLnBrk="1" hangingPunct="1"/>
            <a:r>
              <a:rPr lang="ca-ES" sz="4000" b="1" smtClean="0">
                <a:solidFill>
                  <a:schemeClr val="tx1"/>
                </a:solidFill>
              </a:rPr>
              <a:t>Conclusiones (iii)</a:t>
            </a:r>
          </a:p>
        </p:txBody>
      </p:sp>
      <p:sp>
        <p:nvSpPr>
          <p:cNvPr id="80898" name="Rectangle 3"/>
          <p:cNvSpPr>
            <a:spLocks noGrp="1" noChangeArrowheads="1"/>
          </p:cNvSpPr>
          <p:nvPr>
            <p:ph idx="1"/>
          </p:nvPr>
        </p:nvSpPr>
        <p:spPr bwMode="white">
          <a:xfrm>
            <a:off x="457200" y="1268413"/>
            <a:ext cx="8229600" cy="4857750"/>
          </a:xfrm>
        </p:spPr>
        <p:txBody>
          <a:bodyPr/>
          <a:lstStyle/>
          <a:p>
            <a:pPr eaLnBrk="1" hangingPunct="1">
              <a:lnSpc>
                <a:spcPct val="90000"/>
              </a:lnSpc>
            </a:pPr>
            <a:r>
              <a:rPr lang="ca-ES" smtClean="0"/>
              <a:t>Un perfil de inserción exitoso tiene consecuencias en la calidad del puesto de tarbajo: satisfacción laboral, desarrollo de tareas de responsabilidad, nivel de competencias retados y más ingresos.</a:t>
            </a:r>
          </a:p>
          <a:p>
            <a:pPr eaLnBrk="1" hangingPunct="1">
              <a:lnSpc>
                <a:spcPct val="90000"/>
              </a:lnSpc>
            </a:pPr>
            <a:r>
              <a:rPr lang="ca-ES" smtClean="0"/>
              <a:t>Implicaciones prácticas en la orientación profesional y las políticas universitarias de promoción del empleo, incluso en este contexto económico negativo.</a:t>
            </a:r>
            <a:endParaRPr lang="en-GB" smtClean="0"/>
          </a:p>
        </p:txBody>
      </p:sp>
    </p:spTree>
  </p:cSld>
  <p:clrMapOvr>
    <a:masterClrMapping/>
  </p:clrMapOvr>
  <p:transition spd="slow">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1 Título"/>
          <p:cNvSpPr>
            <a:spLocks noGrp="1"/>
          </p:cNvSpPr>
          <p:nvPr>
            <p:ph type="title"/>
          </p:nvPr>
        </p:nvSpPr>
        <p:spPr/>
        <p:txBody>
          <a:bodyPr/>
          <a:lstStyle/>
          <a:p>
            <a:r>
              <a:rPr lang="es-ES_tradnl" b="1" smtClean="0">
                <a:solidFill>
                  <a:schemeClr val="tx1"/>
                </a:solidFill>
              </a:rPr>
              <a:t>Evolución inserción Programa Leonardo</a:t>
            </a:r>
            <a:endParaRPr lang="es-ES" b="1" smtClean="0">
              <a:solidFill>
                <a:schemeClr val="tx1"/>
              </a:solidFill>
            </a:endParaRPr>
          </a:p>
        </p:txBody>
      </p:sp>
      <p:graphicFrame>
        <p:nvGraphicFramePr>
          <p:cNvPr id="6" name="1 Gráfico"/>
          <p:cNvGraphicFramePr/>
          <p:nvPr/>
        </p:nvGraphicFramePr>
        <p:xfrm>
          <a:off x="971600" y="1916832"/>
          <a:ext cx="7344816" cy="3600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1 Título"/>
          <p:cNvSpPr>
            <a:spLocks noGrp="1"/>
          </p:cNvSpPr>
          <p:nvPr>
            <p:ph type="title"/>
          </p:nvPr>
        </p:nvSpPr>
        <p:spPr/>
        <p:txBody>
          <a:bodyPr/>
          <a:lstStyle/>
          <a:p>
            <a:r>
              <a:rPr lang="es-ES" sz="4000" b="1" smtClean="0">
                <a:solidFill>
                  <a:schemeClr val="tx1"/>
                </a:solidFill>
              </a:rPr>
              <a:t>Qué dicen los empleadores: déficit en competencias</a:t>
            </a:r>
          </a:p>
        </p:txBody>
      </p:sp>
      <p:graphicFrame>
        <p:nvGraphicFramePr>
          <p:cNvPr id="94210" name="Object 4"/>
          <p:cNvGraphicFramePr>
            <a:graphicFrameLocks noGrp="1" noChangeAspect="1"/>
          </p:cNvGraphicFramePr>
          <p:nvPr>
            <p:ph idx="1"/>
          </p:nvPr>
        </p:nvGraphicFramePr>
        <p:xfrm>
          <a:off x="2228850" y="1600200"/>
          <a:ext cx="5343525" cy="5159375"/>
        </p:xfrm>
        <a:graphic>
          <a:graphicData uri="http://schemas.openxmlformats.org/presentationml/2006/ole">
            <p:oleObj spid="_x0000_s94210" name="Gráfico" r:id="rId3" imgW="6067496" imgH="5857875" progId="Excel.Sheet.8">
              <p:embed/>
            </p:oleObj>
          </a:graphicData>
        </a:graphic>
      </p:graphicFrame>
    </p:spTree>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4 Marcador de pie de página"/>
          <p:cNvSpPr txBox="1">
            <a:spLocks noGrp="1"/>
          </p:cNvSpPr>
          <p:nvPr/>
        </p:nvSpPr>
        <p:spPr bwMode="auto">
          <a:xfrm>
            <a:off x="3124200" y="6245225"/>
            <a:ext cx="2895600" cy="476250"/>
          </a:xfrm>
          <a:prstGeom prst="rect">
            <a:avLst/>
          </a:prstGeom>
          <a:noFill/>
          <a:ln w="9525">
            <a:noFill/>
            <a:miter lim="800000"/>
            <a:headEnd/>
            <a:tailEnd/>
          </a:ln>
        </p:spPr>
        <p:txBody>
          <a:bodyPr/>
          <a:lstStyle/>
          <a:p>
            <a:pPr algn="ctr"/>
            <a:endParaRPr lang="ca-ES" sz="1400"/>
          </a:p>
        </p:txBody>
      </p:sp>
      <p:sp>
        <p:nvSpPr>
          <p:cNvPr id="131076" name="Rectangle 2"/>
          <p:cNvSpPr>
            <a:spLocks noGrp="1" noChangeArrowheads="1"/>
          </p:cNvSpPr>
          <p:nvPr>
            <p:ph type="title" idx="4294967295"/>
          </p:nvPr>
        </p:nvSpPr>
        <p:spPr>
          <a:xfrm>
            <a:off x="395288" y="260350"/>
            <a:ext cx="8229600" cy="1143000"/>
          </a:xfrm>
        </p:spPr>
        <p:txBody>
          <a:bodyPr/>
          <a:lstStyle/>
          <a:p>
            <a:pPr eaLnBrk="1" hangingPunct="1"/>
            <a:r>
              <a:rPr lang="ca-ES" sz="4000" b="1" smtClean="0">
                <a:solidFill>
                  <a:schemeClr val="tx1"/>
                </a:solidFill>
              </a:rPr>
              <a:t>Ganancia en competencias</a:t>
            </a:r>
            <a:r>
              <a:rPr lang="ca-ES" smtClean="0">
                <a:solidFill>
                  <a:schemeClr val="tx1"/>
                </a:solidFill>
              </a:rPr>
              <a:t> </a:t>
            </a:r>
          </a:p>
        </p:txBody>
      </p:sp>
      <p:sp>
        <p:nvSpPr>
          <p:cNvPr id="131077" name="Rectangle 3"/>
          <p:cNvSpPr>
            <a:spLocks noGrp="1" noChangeArrowheads="1"/>
          </p:cNvSpPr>
          <p:nvPr>
            <p:ph type="body" idx="4294967295"/>
          </p:nvPr>
        </p:nvSpPr>
        <p:spPr/>
        <p:txBody>
          <a:bodyPr/>
          <a:lstStyle/>
          <a:p>
            <a:pPr eaLnBrk="1" hangingPunct="1"/>
            <a:endParaRPr lang="ca-ES" smtClean="0"/>
          </a:p>
        </p:txBody>
      </p:sp>
      <p:pic>
        <p:nvPicPr>
          <p:cNvPr id="131078" name="Picture 4"/>
          <p:cNvPicPr>
            <a:picLocks noChangeAspect="1" noChangeArrowheads="1"/>
          </p:cNvPicPr>
          <p:nvPr/>
        </p:nvPicPr>
        <p:blipFill>
          <a:blip r:embed="rId2" cstate="print"/>
          <a:srcRect/>
          <a:stretch>
            <a:fillRect/>
          </a:stretch>
        </p:blipFill>
        <p:spPr bwMode="auto">
          <a:xfrm>
            <a:off x="0" y="1357313"/>
            <a:ext cx="8858250" cy="485775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ítol 1"/>
          <p:cNvSpPr>
            <a:spLocks noGrp="1"/>
          </p:cNvSpPr>
          <p:nvPr>
            <p:ph type="title" idx="4294967295"/>
          </p:nvPr>
        </p:nvSpPr>
        <p:spPr/>
        <p:txBody>
          <a:bodyPr/>
          <a:lstStyle/>
          <a:p>
            <a:r>
              <a:rPr lang="ca-ES" sz="4000" b="1" smtClean="0">
                <a:solidFill>
                  <a:schemeClr val="tx1"/>
                </a:solidFill>
              </a:rPr>
              <a:t>Grupo de discusión 2012:Conclusiones</a:t>
            </a:r>
          </a:p>
        </p:txBody>
      </p:sp>
      <p:sp>
        <p:nvSpPr>
          <p:cNvPr id="96258" name="Contenidor de contingut 2"/>
          <p:cNvSpPr>
            <a:spLocks noGrp="1"/>
          </p:cNvSpPr>
          <p:nvPr>
            <p:ph idx="4294967295"/>
          </p:nvPr>
        </p:nvSpPr>
        <p:spPr/>
        <p:txBody>
          <a:bodyPr/>
          <a:lstStyle/>
          <a:p>
            <a:pPr lvl="1">
              <a:buFontTx/>
              <a:buNone/>
            </a:pPr>
            <a:r>
              <a:rPr lang="ca-ES" sz="2400" smtClean="0"/>
              <a:t>Las prácticas internacionales:</a:t>
            </a:r>
          </a:p>
          <a:p>
            <a:pPr lvl="2"/>
            <a:r>
              <a:rPr lang="ca-ES" smtClean="0"/>
              <a:t>Aumentan las posibilidades de acceder a más entrevistas de trabajo.</a:t>
            </a:r>
          </a:p>
          <a:p>
            <a:pPr lvl="2"/>
            <a:r>
              <a:rPr lang="ca-ES" smtClean="0"/>
              <a:t>Mejora del idioma.</a:t>
            </a:r>
          </a:p>
          <a:p>
            <a:pPr lvl="2"/>
            <a:r>
              <a:rPr lang="ca-ES" smtClean="0"/>
              <a:t>Aprendizaje de otras/nuevas formas de trabajo (horarios, organización...)</a:t>
            </a:r>
          </a:p>
          <a:p>
            <a:pPr lvl="2"/>
            <a:r>
              <a:rPr lang="ca-ES" smtClean="0"/>
              <a:t>Las empresas valoran las estancias en prácticas en la selección.</a:t>
            </a:r>
          </a:p>
          <a:p>
            <a:pPr lvl="1"/>
            <a:r>
              <a:rPr lang="ca-ES" sz="2400" smtClean="0"/>
              <a:t>Erasmus y Leonardo, dos marcas consolidadas y reconocidas por las empreses.</a:t>
            </a:r>
          </a:p>
          <a:p>
            <a:pPr lvl="1"/>
            <a:endParaRPr lang="ca-ES" sz="2400" smtClean="0"/>
          </a:p>
        </p:txBody>
      </p:sp>
    </p:spTree>
  </p:cSld>
  <p:clrMapOvr>
    <a:masterClrMapping/>
  </p:clrMapOvr>
  <p:transition spd="slow">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ítol 1"/>
          <p:cNvSpPr>
            <a:spLocks noGrp="1"/>
          </p:cNvSpPr>
          <p:nvPr>
            <p:ph type="title" idx="4294967295"/>
          </p:nvPr>
        </p:nvSpPr>
        <p:spPr/>
        <p:txBody>
          <a:bodyPr/>
          <a:lstStyle/>
          <a:p>
            <a:endParaRPr lang="ca-ES" sz="4000" b="1" smtClean="0">
              <a:solidFill>
                <a:schemeClr val="tx1"/>
              </a:solidFill>
            </a:endParaRPr>
          </a:p>
        </p:txBody>
      </p:sp>
      <p:sp>
        <p:nvSpPr>
          <p:cNvPr id="97282" name="Contenidor de contingut 2"/>
          <p:cNvSpPr>
            <a:spLocks noGrp="1"/>
          </p:cNvSpPr>
          <p:nvPr>
            <p:ph idx="4294967295"/>
          </p:nvPr>
        </p:nvSpPr>
        <p:spPr>
          <a:xfrm>
            <a:off x="457200" y="1700213"/>
            <a:ext cx="8229600" cy="4425950"/>
          </a:xfrm>
        </p:spPr>
        <p:txBody>
          <a:bodyPr/>
          <a:lstStyle/>
          <a:p>
            <a:r>
              <a:rPr lang="ca-ES" sz="2400" smtClean="0"/>
              <a:t>Aclaran las trayectorias profesionales (tanto vocacionalmente como para reorientar la carrera profesional).</a:t>
            </a:r>
          </a:p>
          <a:p>
            <a:r>
              <a:rPr lang="ca-ES" sz="2400" smtClean="0"/>
              <a:t>Las personas tituladas en prácticas es un potencial vector de transferencia de conocimiento e innnovación en la empresa receptora, pero en ocasiones no se aprovecha.</a:t>
            </a:r>
          </a:p>
          <a:p>
            <a:r>
              <a:rPr lang="ca-ES" sz="2400" smtClean="0"/>
              <a:t>Los titulados con experiencia internacional son más exigentes para aceptar condiciones de trabajo en puestos posteriores</a:t>
            </a:r>
          </a:p>
          <a:p>
            <a:pPr lvl="1"/>
            <a:endParaRPr lang="ca-ES" sz="2400" smtClean="0"/>
          </a:p>
          <a:p>
            <a:pPr lvl="1"/>
            <a:endParaRPr lang="ca-ES" sz="2400" smtClean="0"/>
          </a:p>
        </p:txBody>
      </p:sp>
    </p:spTree>
  </p:cSld>
  <p:clrMapOvr>
    <a:masterClrMapping/>
  </p:clrMapOvr>
  <p:transition spd="slow">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1 Título"/>
          <p:cNvSpPr>
            <a:spLocks noGrp="1"/>
          </p:cNvSpPr>
          <p:nvPr>
            <p:ph type="title"/>
          </p:nvPr>
        </p:nvSpPr>
        <p:spPr>
          <a:xfrm>
            <a:off x="179388" y="188913"/>
            <a:ext cx="8229600" cy="1143000"/>
          </a:xfrm>
        </p:spPr>
        <p:txBody>
          <a:bodyPr/>
          <a:lstStyle/>
          <a:p>
            <a:r>
              <a:rPr lang="es-ES_tradnl" smtClean="0">
                <a:solidFill>
                  <a:schemeClr val="tx1"/>
                </a:solidFill>
              </a:rPr>
              <a:t>Resultados Encuesta Inserción y Movilidad (2012)</a:t>
            </a:r>
            <a:endParaRPr lang="es-ES" smtClean="0">
              <a:solidFill>
                <a:schemeClr val="tx1"/>
              </a:solidFill>
            </a:endParaRPr>
          </a:p>
        </p:txBody>
      </p:sp>
      <p:sp>
        <p:nvSpPr>
          <p:cNvPr id="99330" name="2 Marcador de contenido"/>
          <p:cNvSpPr>
            <a:spLocks noGrp="1"/>
          </p:cNvSpPr>
          <p:nvPr>
            <p:ph idx="1"/>
          </p:nvPr>
        </p:nvSpPr>
        <p:spPr/>
        <p:txBody>
          <a:bodyPr/>
          <a:lstStyle/>
          <a:p>
            <a:r>
              <a:rPr lang="es-ES_tradnl" dirty="0" smtClean="0"/>
              <a:t>3 años de media después de la estancia</a:t>
            </a:r>
          </a:p>
          <a:p>
            <a:r>
              <a:rPr lang="es-ES_tradnl" dirty="0" smtClean="0"/>
              <a:t>Leonardo </a:t>
            </a:r>
            <a:r>
              <a:rPr lang="es-ES_tradnl" dirty="0" err="1" smtClean="0"/>
              <a:t>seniors</a:t>
            </a:r>
            <a:r>
              <a:rPr lang="es-ES_tradnl" dirty="0" smtClean="0"/>
              <a:t> vs </a:t>
            </a:r>
            <a:r>
              <a:rPr lang="es-ES_tradnl" dirty="0" err="1" smtClean="0"/>
              <a:t>juniors</a:t>
            </a:r>
            <a:endParaRPr lang="es-ES_tradnl" dirty="0" smtClean="0"/>
          </a:p>
          <a:p>
            <a:r>
              <a:rPr lang="es-ES_tradnl" dirty="0" smtClean="0"/>
              <a:t>+ 12 Perfiles </a:t>
            </a:r>
            <a:r>
              <a:rPr lang="es-ES_tradnl" dirty="0" smtClean="0"/>
              <a:t>formativos diferentes</a:t>
            </a:r>
          </a:p>
          <a:p>
            <a:r>
              <a:rPr lang="es-ES_tradnl" dirty="0" smtClean="0"/>
              <a:t>Países de </a:t>
            </a:r>
            <a:r>
              <a:rPr lang="es-ES_tradnl" dirty="0" smtClean="0"/>
              <a:t>destino diferentes (IT, UK, </a:t>
            </a:r>
            <a:r>
              <a:rPr lang="es-ES_tradnl" dirty="0" err="1" smtClean="0"/>
              <a:t>centroeuropa</a:t>
            </a:r>
            <a:r>
              <a:rPr lang="es-ES_tradnl" dirty="0" smtClean="0"/>
              <a:t>)</a:t>
            </a:r>
            <a:endParaRPr lang="es-ES_tradnl" dirty="0" smtClean="0"/>
          </a:p>
          <a:p>
            <a:endParaRPr lang="es-ES_tradnl" dirty="0" smtClean="0"/>
          </a:p>
        </p:txBody>
      </p:sp>
      <p:sp>
        <p:nvSpPr>
          <p:cNvPr id="99331" name="3 Marcador de fecha"/>
          <p:cNvSpPr>
            <a:spLocks noGrp="1"/>
          </p:cNvSpPr>
          <p:nvPr>
            <p:ph type="dt" sz="quarter" idx="10"/>
          </p:nvPr>
        </p:nvSpPr>
        <p:spPr>
          <a:noFill/>
        </p:spPr>
        <p:txBody>
          <a:bodyPr/>
          <a:lstStyle/>
          <a:p>
            <a:fld id="{EF8DBFCC-3491-47E9-9AAF-0C4E225B5043}" type="datetime1">
              <a:rPr lang="ca-ES" smtClean="0"/>
              <a:pPr/>
              <a:t>12/12/2012</a:t>
            </a:fld>
            <a:endParaRPr lang="ca-ES" smtClean="0"/>
          </a:p>
        </p:txBody>
      </p:sp>
      <p:sp>
        <p:nvSpPr>
          <p:cNvPr id="99332" name="4 Marcador de pie de página"/>
          <p:cNvSpPr>
            <a:spLocks noGrp="1"/>
          </p:cNvSpPr>
          <p:nvPr>
            <p:ph type="ftr" sz="quarter" idx="11"/>
          </p:nvPr>
        </p:nvSpPr>
        <p:spPr>
          <a:noFill/>
        </p:spPr>
        <p:txBody>
          <a:bodyPr/>
          <a:lstStyle/>
          <a:p>
            <a:r>
              <a:rPr lang="ca-ES" smtClean="0"/>
              <a:t>OCIE-Àrea de Cooperació per a la inserció laboral</a:t>
            </a:r>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Título"/>
          <p:cNvSpPr>
            <a:spLocks noGrp="1"/>
          </p:cNvSpPr>
          <p:nvPr>
            <p:ph type="title"/>
          </p:nvPr>
        </p:nvSpPr>
        <p:spPr/>
        <p:txBody>
          <a:bodyPr/>
          <a:lstStyle/>
          <a:p>
            <a:pPr eaLnBrk="1" hangingPunct="1"/>
            <a:r>
              <a:rPr lang="es-ES" b="1" smtClean="0">
                <a:solidFill>
                  <a:schemeClr val="tx1"/>
                </a:solidFill>
              </a:rPr>
              <a:t>Universitat Jaume I  </a:t>
            </a:r>
          </a:p>
        </p:txBody>
      </p:sp>
      <p:sp>
        <p:nvSpPr>
          <p:cNvPr id="22530" name="2 Marcador de contenido"/>
          <p:cNvSpPr>
            <a:spLocks noGrp="1"/>
          </p:cNvSpPr>
          <p:nvPr>
            <p:ph idx="1"/>
          </p:nvPr>
        </p:nvSpPr>
        <p:spPr>
          <a:xfrm>
            <a:off x="457200" y="1357313"/>
            <a:ext cx="8229600" cy="4768850"/>
          </a:xfrm>
        </p:spPr>
        <p:txBody>
          <a:bodyPr/>
          <a:lstStyle/>
          <a:p>
            <a:pPr eaLnBrk="1" hangingPunct="1"/>
            <a:r>
              <a:rPr lang="es-ES" smtClean="0"/>
              <a:t>Universitat Jaume I: la Universidad pública de Castellón</a:t>
            </a:r>
          </a:p>
          <a:p>
            <a:pPr eaLnBrk="1" hangingPunct="1"/>
            <a:r>
              <a:rPr lang="es-ES" smtClean="0"/>
              <a:t>21 años</a:t>
            </a:r>
          </a:p>
          <a:p>
            <a:pPr eaLnBrk="1" hangingPunct="1"/>
            <a:r>
              <a:rPr lang="es-ES" smtClean="0"/>
              <a:t>+14000 estudiantes grado</a:t>
            </a:r>
          </a:p>
          <a:p>
            <a:pPr eaLnBrk="1" hangingPunct="1"/>
            <a:r>
              <a:rPr lang="es-ES" smtClean="0"/>
              <a:t>+ 3000 estudiantes másters</a:t>
            </a:r>
          </a:p>
          <a:p>
            <a:pPr eaLnBrk="1" hangingPunct="1"/>
            <a:r>
              <a:rPr lang="es-ES" smtClean="0"/>
              <a:t>57 perfiles formativos</a:t>
            </a:r>
          </a:p>
          <a:p>
            <a:pPr eaLnBrk="1" hangingPunct="1"/>
            <a:r>
              <a:rPr lang="es-ES_tradnl" smtClean="0"/>
              <a:t>4 facultades </a:t>
            </a:r>
          </a:p>
          <a:p>
            <a:pPr eaLnBrk="1" hangingPunct="1"/>
            <a:r>
              <a:rPr lang="es-ES_tradnl" smtClean="0"/>
              <a:t>Sello Oro EFQM 500+</a:t>
            </a:r>
            <a:endParaRPr lang="es-ES" smtClean="0"/>
          </a:p>
          <a:p>
            <a:pPr eaLnBrk="1" hangingPunct="1">
              <a:buFontTx/>
              <a:buNone/>
            </a:pPr>
            <a:endParaRPr lang="es-ES" smtClean="0"/>
          </a:p>
        </p:txBody>
      </p:sp>
      <p:pic>
        <p:nvPicPr>
          <p:cNvPr id="22531" name="4 Imagen" descr="estce1.jpg"/>
          <p:cNvPicPr>
            <a:picLocks noChangeAspect="1"/>
          </p:cNvPicPr>
          <p:nvPr/>
        </p:nvPicPr>
        <p:blipFill>
          <a:blip r:embed="rId3" cstate="print"/>
          <a:srcRect/>
          <a:stretch>
            <a:fillRect/>
          </a:stretch>
        </p:blipFill>
        <p:spPr bwMode="auto">
          <a:xfrm>
            <a:off x="4876800" y="5175250"/>
            <a:ext cx="4267200" cy="168275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idx="4294967295"/>
          </p:nvPr>
        </p:nvSpPr>
        <p:spPr>
          <a:xfrm>
            <a:off x="250825" y="188913"/>
            <a:ext cx="8362950" cy="1143000"/>
          </a:xfrm>
        </p:spPr>
        <p:txBody>
          <a:bodyPr anchor="t"/>
          <a:lstStyle/>
          <a:p>
            <a:pPr eaLnBrk="1" hangingPunct="1"/>
            <a:r>
              <a:rPr lang="es-ES" sz="4000" b="1" smtClean="0">
                <a:solidFill>
                  <a:schemeClr val="tx1"/>
                </a:solidFill>
              </a:rPr>
              <a:t>Participantes en programas Leonardo</a:t>
            </a:r>
          </a:p>
        </p:txBody>
      </p:sp>
      <p:sp>
        <p:nvSpPr>
          <p:cNvPr id="51206" name="Rectangle 6"/>
          <p:cNvSpPr>
            <a:spLocks noChangeArrowheads="1"/>
          </p:cNvSpPr>
          <p:nvPr/>
        </p:nvSpPr>
        <p:spPr bwMode="auto">
          <a:xfrm>
            <a:off x="107950" y="1773238"/>
            <a:ext cx="4608513" cy="4627562"/>
          </a:xfrm>
          <a:prstGeom prst="rect">
            <a:avLst/>
          </a:prstGeom>
          <a:solidFill>
            <a:srgbClr val="339933"/>
          </a:solidFill>
          <a:ln w="9525">
            <a:noFill/>
            <a:miter lim="800000"/>
            <a:headEnd/>
            <a:tailEnd/>
          </a:ln>
        </p:spPr>
        <p:txBody>
          <a:bodyPr wrap="none" anchor="ctr"/>
          <a:lstStyle/>
          <a:p>
            <a:endParaRPr lang="ca-ES"/>
          </a:p>
          <a:p>
            <a:pPr>
              <a:buFontTx/>
              <a:buChar char="-"/>
            </a:pPr>
            <a:r>
              <a:rPr lang="ca-ES" b="1"/>
              <a:t>Sexo</a:t>
            </a:r>
          </a:p>
          <a:p>
            <a:pPr>
              <a:buFontTx/>
              <a:buChar char="-"/>
            </a:pPr>
            <a:r>
              <a:rPr lang="ca-ES" b="1"/>
              <a:t>Edad</a:t>
            </a:r>
          </a:p>
          <a:p>
            <a:pPr>
              <a:buFontTx/>
              <a:buChar char="-"/>
            </a:pPr>
            <a:r>
              <a:rPr lang="ca-ES" b="1">
                <a:solidFill>
                  <a:srgbClr val="FF0000"/>
                </a:solidFill>
              </a:rPr>
              <a:t>Tiempo transcurrido desde la práctica </a:t>
            </a:r>
          </a:p>
          <a:p>
            <a:r>
              <a:rPr lang="ca-ES">
                <a:solidFill>
                  <a:srgbClr val="FF0000"/>
                </a:solidFill>
              </a:rPr>
              <a:t>(Junior/Senior)</a:t>
            </a:r>
          </a:p>
          <a:p>
            <a:pPr>
              <a:buFontTx/>
              <a:buChar char="-"/>
            </a:pPr>
            <a:r>
              <a:rPr lang="ca-ES" b="1"/>
              <a:t>Nº de programas de movilidad</a:t>
            </a:r>
          </a:p>
          <a:p>
            <a:r>
              <a:rPr lang="ca-ES" b="1"/>
              <a:t>internacional en los que ha participado</a:t>
            </a:r>
          </a:p>
          <a:p>
            <a:r>
              <a:rPr lang="ca-ES" b="1"/>
              <a:t>- País de destino (UK/Italia/centroeuropa)</a:t>
            </a:r>
          </a:p>
          <a:p>
            <a:pPr>
              <a:buFontTx/>
              <a:buChar char="-"/>
            </a:pPr>
            <a:r>
              <a:rPr lang="ca-ES" b="1"/>
              <a:t>Rama de estudios</a:t>
            </a:r>
          </a:p>
          <a:p>
            <a:pPr>
              <a:buFontTx/>
              <a:buChar char="-"/>
            </a:pPr>
            <a:r>
              <a:rPr lang="ca-ES" b="1"/>
              <a:t>-Autoeficacia B.E.</a:t>
            </a:r>
          </a:p>
          <a:p>
            <a:pPr>
              <a:buFontTx/>
              <a:buChar char="-"/>
            </a:pPr>
            <a:r>
              <a:rPr lang="ca-ES" b="1"/>
              <a:t>Competencias transversales</a:t>
            </a:r>
          </a:p>
          <a:p>
            <a:pPr>
              <a:buFontTx/>
              <a:buChar char="-"/>
            </a:pPr>
            <a:endParaRPr lang="ca-ES" b="1"/>
          </a:p>
          <a:p>
            <a:endParaRPr lang="ca-ES">
              <a:solidFill>
                <a:srgbClr val="FF0000"/>
              </a:solidFill>
            </a:endParaRPr>
          </a:p>
          <a:p>
            <a:pPr>
              <a:buFontTx/>
              <a:buChar char="-"/>
            </a:pPr>
            <a:endParaRPr lang="ca-ES">
              <a:solidFill>
                <a:srgbClr val="FF0000"/>
              </a:solidFill>
            </a:endParaRPr>
          </a:p>
        </p:txBody>
      </p:sp>
      <p:sp>
        <p:nvSpPr>
          <p:cNvPr id="51204" name="Oval 4"/>
          <p:cNvSpPr>
            <a:spLocks noChangeArrowheads="1"/>
          </p:cNvSpPr>
          <p:nvPr/>
        </p:nvSpPr>
        <p:spPr bwMode="auto">
          <a:xfrm>
            <a:off x="5940425" y="1412875"/>
            <a:ext cx="3024188" cy="4537075"/>
          </a:xfrm>
          <a:prstGeom prst="ellipse">
            <a:avLst/>
          </a:prstGeom>
          <a:solidFill>
            <a:srgbClr val="FF0000"/>
          </a:solidFill>
          <a:ln w="9525">
            <a:solidFill>
              <a:srgbClr val="FF0000"/>
            </a:solidFill>
            <a:round/>
            <a:headEnd/>
            <a:tailEnd/>
          </a:ln>
        </p:spPr>
        <p:txBody>
          <a:bodyPr wrap="none" anchor="ctr"/>
          <a:lstStyle/>
          <a:p>
            <a:pPr algn="ctr"/>
            <a:r>
              <a:rPr lang="ca-ES" sz="3200"/>
              <a:t>Ajuste</a:t>
            </a:r>
          </a:p>
          <a:p>
            <a:pPr algn="ctr"/>
            <a:r>
              <a:rPr lang="ca-ES" sz="3200"/>
              <a:t>Estatus ocupacional</a:t>
            </a:r>
          </a:p>
          <a:p>
            <a:pPr algn="ctr"/>
            <a:r>
              <a:rPr lang="ca-ES" sz="3200" b="1"/>
              <a:t>Tareas de dirección</a:t>
            </a:r>
          </a:p>
          <a:p>
            <a:pPr algn="ctr"/>
            <a:r>
              <a:rPr lang="ca-ES" sz="3200"/>
              <a:t>Características </a:t>
            </a:r>
          </a:p>
          <a:p>
            <a:pPr algn="ctr"/>
            <a:r>
              <a:rPr lang="ca-ES" sz="3200"/>
              <a:t>empleo actual</a:t>
            </a:r>
          </a:p>
        </p:txBody>
      </p:sp>
      <p:sp>
        <p:nvSpPr>
          <p:cNvPr id="51208" name="AutoShape 8"/>
          <p:cNvSpPr>
            <a:spLocks noChangeArrowheads="1"/>
          </p:cNvSpPr>
          <p:nvPr/>
        </p:nvSpPr>
        <p:spPr bwMode="auto">
          <a:xfrm>
            <a:off x="4643438" y="4005263"/>
            <a:ext cx="1368425" cy="1079500"/>
          </a:xfrm>
          <a:prstGeom prst="rightArrow">
            <a:avLst>
              <a:gd name="adj1" fmla="val 50000"/>
              <a:gd name="adj2" fmla="val 50295"/>
            </a:avLst>
          </a:prstGeom>
          <a:solidFill>
            <a:schemeClr val="folHlink"/>
          </a:solidFill>
          <a:ln w="9525">
            <a:noFill/>
            <a:miter lim="800000"/>
            <a:headEnd/>
            <a:tailEnd/>
          </a:ln>
        </p:spPr>
        <p:txBody>
          <a:bodyPr wrap="none" anchor="ctr"/>
          <a:lstStyle/>
          <a:p>
            <a:endParaRPr lang="es-ES"/>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6"/>
                                        </p:tgtEl>
                                        <p:attrNameLst>
                                          <p:attrName>style.visibility</p:attrName>
                                        </p:attrNameLst>
                                      </p:cBhvr>
                                      <p:to>
                                        <p:strVal val="visible"/>
                                      </p:to>
                                    </p:set>
                                    <p:anim calcmode="lin" valueType="num">
                                      <p:cBhvr additive="base">
                                        <p:cTn id="7" dur="500" fill="hold"/>
                                        <p:tgtEl>
                                          <p:spTgt spid="51206"/>
                                        </p:tgtEl>
                                        <p:attrNameLst>
                                          <p:attrName>ppt_x</p:attrName>
                                        </p:attrNameLst>
                                      </p:cBhvr>
                                      <p:tavLst>
                                        <p:tav tm="0">
                                          <p:val>
                                            <p:strVal val="0-#ppt_w/2"/>
                                          </p:val>
                                        </p:tav>
                                        <p:tav tm="100000">
                                          <p:val>
                                            <p:strVal val="#ppt_x"/>
                                          </p:val>
                                        </p:tav>
                                      </p:tavLst>
                                    </p:anim>
                                    <p:anim calcmode="lin" valueType="num">
                                      <p:cBhvr additive="base">
                                        <p:cTn id="8" dur="500" fill="hold"/>
                                        <p:tgtEl>
                                          <p:spTgt spid="512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8"/>
                                        </p:tgtEl>
                                        <p:attrNameLst>
                                          <p:attrName>style.visibility</p:attrName>
                                        </p:attrNameLst>
                                      </p:cBhvr>
                                      <p:to>
                                        <p:strVal val="visible"/>
                                      </p:to>
                                    </p:set>
                                    <p:anim calcmode="lin" valueType="num">
                                      <p:cBhvr additive="base">
                                        <p:cTn id="13" dur="500" fill="hold"/>
                                        <p:tgtEl>
                                          <p:spTgt spid="51208"/>
                                        </p:tgtEl>
                                        <p:attrNameLst>
                                          <p:attrName>ppt_x</p:attrName>
                                        </p:attrNameLst>
                                      </p:cBhvr>
                                      <p:tavLst>
                                        <p:tav tm="0">
                                          <p:val>
                                            <p:strVal val="0-#ppt_w/2"/>
                                          </p:val>
                                        </p:tav>
                                        <p:tav tm="100000">
                                          <p:val>
                                            <p:strVal val="#ppt_x"/>
                                          </p:val>
                                        </p:tav>
                                      </p:tavLst>
                                    </p:anim>
                                    <p:anim calcmode="lin" valueType="num">
                                      <p:cBhvr additive="base">
                                        <p:cTn id="14" dur="500" fill="hold"/>
                                        <p:tgtEl>
                                          <p:spTgt spid="5120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51204"/>
                                        </p:tgtEl>
                                        <p:attrNameLst>
                                          <p:attrName>style.visibility</p:attrName>
                                        </p:attrNameLst>
                                      </p:cBhvr>
                                      <p:to>
                                        <p:strVal val="visible"/>
                                      </p:to>
                                    </p:set>
                                    <p:anim calcmode="lin" valueType="num">
                                      <p:cBhvr additive="base">
                                        <p:cTn id="18" dur="500" fill="hold"/>
                                        <p:tgtEl>
                                          <p:spTgt spid="51204"/>
                                        </p:tgtEl>
                                        <p:attrNameLst>
                                          <p:attrName>ppt_x</p:attrName>
                                        </p:attrNameLst>
                                      </p:cBhvr>
                                      <p:tavLst>
                                        <p:tav tm="0">
                                          <p:val>
                                            <p:strVal val="0-#ppt_w/2"/>
                                          </p:val>
                                        </p:tav>
                                        <p:tav tm="100000">
                                          <p:val>
                                            <p:strVal val="#ppt_x"/>
                                          </p:val>
                                        </p:tav>
                                      </p:tavLst>
                                    </p:anim>
                                    <p:anim calcmode="lin" valueType="num">
                                      <p:cBhvr additive="base">
                                        <p:cTn id="19" dur="500" fill="hold"/>
                                        <p:tgtEl>
                                          <p:spTgt spid="512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animBg="1"/>
      <p:bldP spid="51204" grpId="0" animBg="1"/>
      <p:bldP spid="51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1 Título"/>
          <p:cNvSpPr>
            <a:spLocks noGrp="1"/>
          </p:cNvSpPr>
          <p:nvPr>
            <p:ph type="title"/>
          </p:nvPr>
        </p:nvSpPr>
        <p:spPr/>
        <p:txBody>
          <a:bodyPr/>
          <a:lstStyle/>
          <a:p>
            <a:r>
              <a:rPr lang="es-ES" sz="4000" b="1" smtClean="0">
                <a:solidFill>
                  <a:schemeClr val="tx1"/>
                </a:solidFill>
              </a:rPr>
              <a:t>Características del Empleo</a:t>
            </a:r>
          </a:p>
        </p:txBody>
      </p:sp>
      <p:sp>
        <p:nvSpPr>
          <p:cNvPr id="100354" name="2 Marcador de contenido"/>
          <p:cNvSpPr>
            <a:spLocks noGrp="1"/>
          </p:cNvSpPr>
          <p:nvPr>
            <p:ph idx="1"/>
          </p:nvPr>
        </p:nvSpPr>
        <p:spPr/>
        <p:txBody>
          <a:bodyPr/>
          <a:lstStyle/>
          <a:p>
            <a:r>
              <a:rPr lang="es-ES_tradnl" dirty="0" smtClean="0"/>
              <a:t>Alta inserción (estatus ocupacional)</a:t>
            </a:r>
          </a:p>
          <a:p>
            <a:r>
              <a:rPr lang="es-ES_tradnl" dirty="0" smtClean="0"/>
              <a:t>Alto nivel autoempleo (20%)</a:t>
            </a:r>
          </a:p>
          <a:p>
            <a:r>
              <a:rPr lang="es-ES_tradnl" dirty="0" smtClean="0"/>
              <a:t>Alto ajuste (85</a:t>
            </a:r>
            <a:r>
              <a:rPr lang="es-ES_tradnl" dirty="0" smtClean="0"/>
              <a:t>%)</a:t>
            </a:r>
          </a:p>
          <a:p>
            <a:r>
              <a:rPr lang="es-ES_tradnl" dirty="0" smtClean="0"/>
              <a:t>Alta inserción internacional (50%)</a:t>
            </a:r>
            <a:endParaRPr lang="es-ES_tradnl" dirty="0" smtClean="0"/>
          </a:p>
          <a:p>
            <a:r>
              <a:rPr lang="es-ES_tradnl" dirty="0" smtClean="0"/>
              <a:t>Alta internacionalización de la empresa (64%)</a:t>
            </a:r>
            <a:endParaRPr lang="es-ES" dirty="0" smtClean="0"/>
          </a:p>
          <a:p>
            <a:r>
              <a:rPr lang="es-ES_tradnl" dirty="0" smtClean="0"/>
              <a:t>Alta responsabilidad sobre personas (directivos, mandos intermedios) 31%</a:t>
            </a:r>
          </a:p>
          <a:p>
            <a:endParaRPr lang="es-ES_tradnl" dirty="0" smtClean="0"/>
          </a:p>
          <a:p>
            <a:endParaRPr lang="es-ES_tradnl" dirty="0" smtClean="0"/>
          </a:p>
        </p:txBody>
      </p:sp>
      <p:sp>
        <p:nvSpPr>
          <p:cNvPr id="100355" name="3 Marcador de fecha"/>
          <p:cNvSpPr>
            <a:spLocks noGrp="1"/>
          </p:cNvSpPr>
          <p:nvPr>
            <p:ph type="dt" sz="quarter" idx="10"/>
          </p:nvPr>
        </p:nvSpPr>
        <p:spPr>
          <a:noFill/>
        </p:spPr>
        <p:txBody>
          <a:bodyPr/>
          <a:lstStyle/>
          <a:p>
            <a:fld id="{74EB322D-AC57-4D33-9598-14DC6C55DEE5}" type="datetime1">
              <a:rPr lang="ca-ES" smtClean="0"/>
              <a:pPr/>
              <a:t>12/12/2012</a:t>
            </a:fld>
            <a:endParaRPr lang="ca-ES" smtClean="0"/>
          </a:p>
        </p:txBody>
      </p:sp>
      <p:sp>
        <p:nvSpPr>
          <p:cNvPr id="100356" name="4 Marcador de pie de página"/>
          <p:cNvSpPr>
            <a:spLocks noGrp="1"/>
          </p:cNvSpPr>
          <p:nvPr>
            <p:ph type="ftr" sz="quarter" idx="11"/>
          </p:nvPr>
        </p:nvSpPr>
        <p:spPr>
          <a:noFill/>
        </p:spPr>
        <p:txBody>
          <a:bodyPr/>
          <a:lstStyle/>
          <a:p>
            <a:r>
              <a:rPr lang="ca-ES" smtClean="0"/>
              <a:t>OCIE-Àrea de Cooperació per a la inserció laboral</a:t>
            </a:r>
          </a:p>
        </p:txBody>
      </p:sp>
    </p:spTree>
  </p:cSld>
  <p:clrMapOvr>
    <a:masterClrMapping/>
  </p:clrMapOvr>
  <p:transition spd="slow">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ca-ES" sz="4000" b="1" smtClean="0">
                <a:solidFill>
                  <a:schemeClr val="tx1"/>
                </a:solidFill>
              </a:rPr>
              <a:t>Resultados diferenciales</a:t>
            </a:r>
          </a:p>
        </p:txBody>
      </p:sp>
      <p:sp>
        <p:nvSpPr>
          <p:cNvPr id="125955" name="Rectangle 3"/>
          <p:cNvSpPr>
            <a:spLocks noGrp="1" noChangeArrowheads="1"/>
          </p:cNvSpPr>
          <p:nvPr>
            <p:ph type="body" idx="1"/>
          </p:nvPr>
        </p:nvSpPr>
        <p:spPr/>
        <p:txBody>
          <a:bodyPr/>
          <a:lstStyle/>
          <a:p>
            <a:r>
              <a:rPr lang="es-ES_tradnl" smtClean="0"/>
              <a:t>AJUSTE: No hay diferencias según país de destino ni rama de enseñanza</a:t>
            </a:r>
          </a:p>
          <a:p>
            <a:r>
              <a:rPr lang="es-ES_tradnl" smtClean="0"/>
              <a:t>TAREAS DIRECTIVAS: No diferencia según ramas de enseñanza ni nº programas de movilidad</a:t>
            </a:r>
          </a:p>
          <a:p>
            <a:r>
              <a:rPr lang="es-ES_tradnl" smtClean="0"/>
              <a:t>Los que realizaron Leonardo en Italia, ya habían realizado al menos otra estancia internacional</a:t>
            </a:r>
            <a:endParaRPr lang="ca-ES" smtClean="0"/>
          </a:p>
        </p:txBody>
      </p:sp>
    </p:spTree>
  </p:cSld>
  <p:clrMapOvr>
    <a:masterClrMapping/>
  </p:clrMapOvr>
  <p:transition spd="slow">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ca-ES" sz="4000" b="1" smtClean="0">
                <a:solidFill>
                  <a:schemeClr val="tx1"/>
                </a:solidFill>
              </a:rPr>
              <a:t>Retorno a España</a:t>
            </a:r>
          </a:p>
        </p:txBody>
      </p:sp>
      <p:sp>
        <p:nvSpPr>
          <p:cNvPr id="121859" name="Rectangle 3"/>
          <p:cNvSpPr>
            <a:spLocks noGrp="1" noChangeArrowheads="1"/>
          </p:cNvSpPr>
          <p:nvPr>
            <p:ph type="body" idx="1"/>
          </p:nvPr>
        </p:nvSpPr>
        <p:spPr>
          <a:xfrm>
            <a:off x="457200" y="1268413"/>
            <a:ext cx="8229600" cy="4857750"/>
          </a:xfrm>
        </p:spPr>
        <p:txBody>
          <a:bodyPr/>
          <a:lstStyle/>
          <a:p>
            <a:pPr>
              <a:lnSpc>
                <a:spcPct val="90000"/>
              </a:lnSpc>
            </a:pPr>
            <a:r>
              <a:rPr lang="ca-ES" sz="2800" smtClean="0"/>
              <a:t>85% tienen interés en retornar</a:t>
            </a:r>
          </a:p>
          <a:p>
            <a:pPr>
              <a:lnSpc>
                <a:spcPct val="90000"/>
              </a:lnSpc>
            </a:pPr>
            <a:r>
              <a:rPr lang="ca-ES" sz="2800" smtClean="0"/>
              <a:t>43% están buscando empleo o planifican crear empresa en España</a:t>
            </a:r>
          </a:p>
          <a:p>
            <a:pPr>
              <a:lnSpc>
                <a:spcPct val="90000"/>
              </a:lnSpc>
            </a:pPr>
            <a:r>
              <a:rPr lang="ca-ES" sz="2800" smtClean="0"/>
              <a:t>70% vislumbran su futuro profesional fuera de España</a:t>
            </a:r>
          </a:p>
          <a:p>
            <a:pPr>
              <a:lnSpc>
                <a:spcPct val="90000"/>
              </a:lnSpc>
            </a:pPr>
            <a:r>
              <a:rPr lang="ca-ES" sz="2800" smtClean="0"/>
              <a:t>77% ven el retorno complicado</a:t>
            </a:r>
          </a:p>
          <a:p>
            <a:pPr>
              <a:lnSpc>
                <a:spcPct val="90000"/>
              </a:lnSpc>
            </a:pPr>
            <a:r>
              <a:rPr lang="ca-ES" sz="2800" smtClean="0"/>
              <a:t>44% les gustaría trabajar en España, independientemente de la ubicación</a:t>
            </a:r>
          </a:p>
          <a:p>
            <a:pPr>
              <a:lnSpc>
                <a:spcPct val="90000"/>
              </a:lnSpc>
            </a:pPr>
            <a:r>
              <a:rPr lang="ca-ES" sz="2800" smtClean="0"/>
              <a:t>75% les gustaría volver a España, con preferencia sobre la ubicación (Castellón, grandes ciudades)</a:t>
            </a:r>
          </a:p>
          <a:p>
            <a:pPr>
              <a:lnSpc>
                <a:spcPct val="90000"/>
              </a:lnSpc>
            </a:pPr>
            <a:endParaRPr lang="ca-ES" sz="2800" smtClean="0"/>
          </a:p>
        </p:txBody>
      </p:sp>
    </p:spTree>
  </p:cSld>
  <p:clrMapOvr>
    <a:masterClrMapping/>
  </p:clrMapOvr>
  <p:transition spd="slow">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1 Título"/>
          <p:cNvSpPr>
            <a:spLocks noGrp="1"/>
          </p:cNvSpPr>
          <p:nvPr>
            <p:ph type="title"/>
          </p:nvPr>
        </p:nvSpPr>
        <p:spPr/>
        <p:txBody>
          <a:bodyPr/>
          <a:lstStyle/>
          <a:p>
            <a:r>
              <a:rPr lang="es-ES" sz="4000" b="1" smtClean="0">
                <a:solidFill>
                  <a:schemeClr val="tx1"/>
                </a:solidFill>
              </a:rPr>
              <a:t>Relatos de éxito</a:t>
            </a:r>
          </a:p>
        </p:txBody>
      </p:sp>
      <p:sp>
        <p:nvSpPr>
          <p:cNvPr id="101378" name="2 Marcador de contenido"/>
          <p:cNvSpPr>
            <a:spLocks noGrp="1"/>
          </p:cNvSpPr>
          <p:nvPr>
            <p:ph idx="1"/>
          </p:nvPr>
        </p:nvSpPr>
        <p:spPr/>
        <p:txBody>
          <a:bodyPr/>
          <a:lstStyle/>
          <a:p>
            <a:r>
              <a:rPr lang="es-ES_tradnl" sz="2000" i="1" dirty="0" smtClean="0"/>
              <a:t>“Después de la estancia comencé a trabajar en aquella empresa. Después de 6 años me he establecido por mi cuenta y ahora continúo trabajando para aquella empresa como proveedor externo de servicios”</a:t>
            </a:r>
          </a:p>
          <a:p>
            <a:pPr>
              <a:buFontTx/>
              <a:buNone/>
            </a:pPr>
            <a:endParaRPr lang="ca-ES" sz="2000" i="1" dirty="0" smtClean="0"/>
          </a:p>
          <a:p>
            <a:r>
              <a:rPr lang="es-ES_tradnl" sz="2000" i="1" dirty="0" smtClean="0"/>
              <a:t> “Los ofertantes siempre valoran más positivamente a los aspirantes con estancias internacionales, ya que suelen ser </a:t>
            </a:r>
            <a:r>
              <a:rPr lang="es-ES_tradnl" sz="2000" i="1" dirty="0" smtClean="0"/>
              <a:t>personas </a:t>
            </a:r>
            <a:r>
              <a:rPr lang="es-ES_tradnl" sz="2000" i="1" dirty="0" smtClean="0"/>
              <a:t>con una </a:t>
            </a:r>
            <a:r>
              <a:rPr lang="es-ES_tradnl" sz="2000" i="1" dirty="0" smtClean="0"/>
              <a:t>preparación </a:t>
            </a:r>
            <a:r>
              <a:rPr lang="es-ES_tradnl" sz="2000" i="1" dirty="0" smtClean="0"/>
              <a:t>añadida no directamente relacionada con materias de estudio sino de iniciativa, resolución de problemas, independencia. En mi trabajo actual no creo que fuera decisivo a la hora de conseguir el empleo, pero he recibido ofertas en las que me han indicado claramente que se interesaban por mí por mi estancia” </a:t>
            </a:r>
          </a:p>
          <a:p>
            <a:endParaRPr lang="es-ES_tradnl" sz="2000" i="1" dirty="0" smtClean="0"/>
          </a:p>
          <a:p>
            <a:endParaRPr lang="es-ES" dirty="0" smtClean="0"/>
          </a:p>
        </p:txBody>
      </p:sp>
      <p:pic>
        <p:nvPicPr>
          <p:cNvPr id="101381" name="Picture 5" descr="Congres Audiences NI - Newtownabbey"/>
          <p:cNvPicPr>
            <a:picLocks noChangeAspect="1" noChangeArrowheads="1"/>
          </p:cNvPicPr>
          <p:nvPr/>
        </p:nvPicPr>
        <p:blipFill>
          <a:blip r:embed="rId2" cstate="print"/>
          <a:srcRect/>
          <a:stretch>
            <a:fillRect/>
          </a:stretch>
        </p:blipFill>
        <p:spPr bwMode="auto">
          <a:xfrm>
            <a:off x="4572000" y="5656263"/>
            <a:ext cx="4572000" cy="1201737"/>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endParaRPr lang="ca-ES" smtClean="0"/>
          </a:p>
        </p:txBody>
      </p:sp>
      <p:sp>
        <p:nvSpPr>
          <p:cNvPr id="126979" name="Rectangle 3"/>
          <p:cNvSpPr>
            <a:spLocks noGrp="1" noChangeArrowheads="1"/>
          </p:cNvSpPr>
          <p:nvPr>
            <p:ph type="body" idx="1"/>
          </p:nvPr>
        </p:nvSpPr>
        <p:spPr/>
        <p:txBody>
          <a:bodyPr/>
          <a:lstStyle/>
          <a:p>
            <a:r>
              <a:rPr lang="ca-ES" sz="2400" i="1" smtClean="0"/>
              <a:t>“Enriqueció mucho mi CV y me proporcionó un complemento a mi experiencia que luego valoraron las empresas que me han contratado”</a:t>
            </a:r>
            <a:endParaRPr lang="es-ES_tradnl" sz="2400" i="1" smtClean="0"/>
          </a:p>
          <a:p>
            <a:pPr>
              <a:buFontTx/>
              <a:buNone/>
            </a:pPr>
            <a:endParaRPr lang="es-ES_tradnl" sz="2400" i="1" smtClean="0"/>
          </a:p>
          <a:p>
            <a:r>
              <a:rPr lang="ca-ES" sz="2400" i="1" smtClean="0"/>
              <a:t>“Siempre que me han hecho entrevistas han valorado mi experiencia en el extranjero, Además, ha sido clave para mejorar una segunda lengua que para mi profesión es muy importante”</a:t>
            </a:r>
          </a:p>
        </p:txBody>
      </p:sp>
      <p:pic>
        <p:nvPicPr>
          <p:cNvPr id="126980" name="Picture 4" descr="Isabel Torrejón-The Real Hotel Company Plc"/>
          <p:cNvPicPr>
            <a:picLocks noChangeAspect="1" noChangeArrowheads="1"/>
          </p:cNvPicPr>
          <p:nvPr/>
        </p:nvPicPr>
        <p:blipFill>
          <a:blip r:embed="rId2" cstate="print"/>
          <a:srcRect/>
          <a:stretch>
            <a:fillRect/>
          </a:stretch>
        </p:blipFill>
        <p:spPr bwMode="auto">
          <a:xfrm>
            <a:off x="6011863" y="4506913"/>
            <a:ext cx="3132137" cy="2351087"/>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ca-ES" sz="4000" b="1" smtClean="0">
                <a:solidFill>
                  <a:schemeClr val="tx1"/>
                </a:solidFill>
              </a:rPr>
              <a:t>Conclusiones</a:t>
            </a:r>
          </a:p>
        </p:txBody>
      </p:sp>
      <p:sp>
        <p:nvSpPr>
          <p:cNvPr id="128003" name="Rectangle 3"/>
          <p:cNvSpPr>
            <a:spLocks noGrp="1" noChangeArrowheads="1"/>
          </p:cNvSpPr>
          <p:nvPr>
            <p:ph type="body" idx="1"/>
          </p:nvPr>
        </p:nvSpPr>
        <p:spPr/>
        <p:txBody>
          <a:bodyPr/>
          <a:lstStyle/>
          <a:p>
            <a:pPr>
              <a:lnSpc>
                <a:spcPct val="90000"/>
              </a:lnSpc>
            </a:pPr>
            <a:r>
              <a:rPr lang="ca-ES" dirty="0" smtClean="0"/>
              <a:t>La </a:t>
            </a:r>
            <a:r>
              <a:rPr lang="ca-ES" dirty="0" err="1" smtClean="0"/>
              <a:t>estancia</a:t>
            </a:r>
            <a:r>
              <a:rPr lang="ca-ES" dirty="0" smtClean="0"/>
              <a:t> internacional iguala los </a:t>
            </a:r>
            <a:r>
              <a:rPr lang="ca-ES" dirty="0" err="1" smtClean="0"/>
              <a:t>resultados</a:t>
            </a:r>
            <a:r>
              <a:rPr lang="ca-ES" dirty="0" smtClean="0"/>
              <a:t> de </a:t>
            </a:r>
            <a:r>
              <a:rPr lang="ca-ES" dirty="0" err="1" smtClean="0"/>
              <a:t>inserción</a:t>
            </a:r>
            <a:r>
              <a:rPr lang="ca-ES" dirty="0" smtClean="0"/>
              <a:t> por </a:t>
            </a:r>
            <a:r>
              <a:rPr lang="ca-ES" dirty="0" err="1" smtClean="0"/>
              <a:t>ramas</a:t>
            </a:r>
            <a:r>
              <a:rPr lang="ca-ES" dirty="0" smtClean="0"/>
              <a:t> de </a:t>
            </a:r>
            <a:r>
              <a:rPr lang="ca-ES" dirty="0" err="1" smtClean="0"/>
              <a:t>enseñanza</a:t>
            </a:r>
            <a:r>
              <a:rPr lang="ca-ES" dirty="0" smtClean="0"/>
              <a:t> y la </a:t>
            </a:r>
            <a:r>
              <a:rPr lang="ca-ES" dirty="0" err="1" smtClean="0"/>
              <a:t>discriminación</a:t>
            </a:r>
            <a:r>
              <a:rPr lang="ca-ES" dirty="0" smtClean="0"/>
              <a:t> por </a:t>
            </a:r>
            <a:r>
              <a:rPr lang="ca-ES" dirty="0" err="1" smtClean="0"/>
              <a:t>género</a:t>
            </a:r>
            <a:endParaRPr lang="ca-ES" dirty="0" smtClean="0"/>
          </a:p>
          <a:p>
            <a:pPr>
              <a:lnSpc>
                <a:spcPct val="90000"/>
              </a:lnSpc>
            </a:pPr>
            <a:r>
              <a:rPr lang="ca-ES" sz="2800" dirty="0" smtClean="0"/>
              <a:t>La </a:t>
            </a:r>
            <a:r>
              <a:rPr lang="ca-ES" sz="2800" dirty="0" err="1" smtClean="0"/>
              <a:t>tasa</a:t>
            </a:r>
            <a:r>
              <a:rPr lang="ca-ES" sz="2800" dirty="0" smtClean="0"/>
              <a:t> de </a:t>
            </a:r>
            <a:r>
              <a:rPr lang="ca-ES" sz="2800" dirty="0" err="1" smtClean="0"/>
              <a:t>inserción</a:t>
            </a:r>
            <a:r>
              <a:rPr lang="ca-ES" sz="2800" dirty="0" smtClean="0"/>
              <a:t> </a:t>
            </a:r>
            <a:r>
              <a:rPr lang="ca-ES" sz="2800" dirty="0" err="1" smtClean="0"/>
              <a:t>tras</a:t>
            </a:r>
            <a:r>
              <a:rPr lang="ca-ES" sz="2800" dirty="0" smtClean="0"/>
              <a:t> las </a:t>
            </a:r>
            <a:r>
              <a:rPr lang="ca-ES" sz="2800" dirty="0" err="1" smtClean="0"/>
              <a:t>prácticas</a:t>
            </a:r>
            <a:r>
              <a:rPr lang="ca-ES" sz="2800" dirty="0" smtClean="0"/>
              <a:t> en </a:t>
            </a:r>
            <a:r>
              <a:rPr lang="ca-ES" sz="2800" dirty="0" smtClean="0"/>
              <a:t>la empresa </a:t>
            </a:r>
            <a:r>
              <a:rPr lang="ca-ES" sz="2800" dirty="0" err="1" smtClean="0"/>
              <a:t>extranjera</a:t>
            </a:r>
            <a:r>
              <a:rPr lang="ca-ES" sz="2800" dirty="0" smtClean="0"/>
              <a:t> es </a:t>
            </a:r>
            <a:r>
              <a:rPr lang="ca-ES" sz="2800" dirty="0" err="1" smtClean="0"/>
              <a:t>mayor</a:t>
            </a:r>
            <a:r>
              <a:rPr lang="ca-ES" sz="2800" dirty="0" smtClean="0"/>
              <a:t> que en España</a:t>
            </a:r>
          </a:p>
          <a:p>
            <a:pPr>
              <a:lnSpc>
                <a:spcPct val="90000"/>
              </a:lnSpc>
            </a:pPr>
            <a:r>
              <a:rPr lang="ca-ES" sz="2600" dirty="0" err="1" smtClean="0"/>
              <a:t>Iniciativas</a:t>
            </a:r>
            <a:r>
              <a:rPr lang="ca-ES" sz="2600" dirty="0" smtClean="0"/>
              <a:t> para el retorno </a:t>
            </a:r>
            <a:r>
              <a:rPr lang="ca-ES" sz="2600" dirty="0" err="1" smtClean="0"/>
              <a:t>UJI</a:t>
            </a:r>
            <a:r>
              <a:rPr lang="ca-ES" sz="2600" dirty="0" smtClean="0"/>
              <a:t>: I Trobada</a:t>
            </a:r>
          </a:p>
          <a:p>
            <a:pPr>
              <a:lnSpc>
                <a:spcPct val="90000"/>
              </a:lnSpc>
            </a:pPr>
            <a:r>
              <a:rPr lang="ca-ES" sz="2600" dirty="0" smtClean="0"/>
              <a:t>¿</a:t>
            </a:r>
            <a:r>
              <a:rPr lang="ca-ES" sz="2600" dirty="0" err="1" smtClean="0"/>
              <a:t>Existe</a:t>
            </a:r>
            <a:r>
              <a:rPr lang="ca-ES" sz="2600" dirty="0" smtClean="0"/>
              <a:t> la fuga de </a:t>
            </a:r>
            <a:r>
              <a:rPr lang="ca-ES" sz="2600" dirty="0" err="1" smtClean="0"/>
              <a:t>talento</a:t>
            </a:r>
            <a:r>
              <a:rPr lang="ca-ES" sz="2600" dirty="0" smtClean="0"/>
              <a:t>? </a:t>
            </a:r>
            <a:r>
              <a:rPr lang="ca-ES" sz="2600" dirty="0" err="1" smtClean="0"/>
              <a:t>Acuerdo</a:t>
            </a:r>
            <a:r>
              <a:rPr lang="ca-ES" sz="2600" dirty="0" smtClean="0"/>
              <a:t> </a:t>
            </a:r>
            <a:r>
              <a:rPr lang="ca-ES" sz="2600" dirty="0" smtClean="0"/>
              <a:t>en que </a:t>
            </a:r>
            <a:r>
              <a:rPr lang="ca-ES" sz="2600" dirty="0" err="1" smtClean="0"/>
              <a:t>trabajar</a:t>
            </a:r>
            <a:r>
              <a:rPr lang="ca-ES" sz="2600" dirty="0" smtClean="0"/>
              <a:t> en el </a:t>
            </a:r>
            <a:r>
              <a:rPr lang="ca-ES" sz="2600" dirty="0" err="1" smtClean="0"/>
              <a:t>extranjero</a:t>
            </a:r>
            <a:r>
              <a:rPr lang="ca-ES" sz="2600" dirty="0" smtClean="0"/>
              <a:t> es positivo: 1) una </a:t>
            </a:r>
            <a:r>
              <a:rPr lang="ca-ES" sz="2600" dirty="0" err="1" smtClean="0"/>
              <a:t>oportunidad</a:t>
            </a:r>
            <a:r>
              <a:rPr lang="ca-ES" sz="2600" dirty="0" smtClean="0"/>
              <a:t> laboral en la actual crisis </a:t>
            </a:r>
            <a:r>
              <a:rPr lang="ca-ES" sz="2600" dirty="0" err="1" smtClean="0"/>
              <a:t>económica</a:t>
            </a:r>
            <a:r>
              <a:rPr lang="ca-ES" sz="2600" dirty="0" smtClean="0"/>
              <a:t> 2) da </a:t>
            </a:r>
            <a:r>
              <a:rPr lang="ca-ES" sz="2600" dirty="0" err="1" smtClean="0"/>
              <a:t>buena</a:t>
            </a:r>
            <a:r>
              <a:rPr lang="ca-ES" sz="2600" dirty="0" smtClean="0"/>
              <a:t> </a:t>
            </a:r>
            <a:r>
              <a:rPr lang="ca-ES" sz="2600" dirty="0" err="1" smtClean="0"/>
              <a:t>imagen</a:t>
            </a:r>
            <a:r>
              <a:rPr lang="ca-ES" sz="2600" dirty="0" smtClean="0"/>
              <a:t> internacional de los </a:t>
            </a:r>
            <a:r>
              <a:rPr lang="ca-ES" sz="2600" dirty="0" err="1" smtClean="0"/>
              <a:t>profesionales</a:t>
            </a:r>
            <a:r>
              <a:rPr lang="ca-ES" sz="2600" dirty="0" smtClean="0"/>
              <a:t> </a:t>
            </a:r>
            <a:r>
              <a:rPr lang="ca-ES" sz="2600" dirty="0" err="1" smtClean="0"/>
              <a:t>españoles</a:t>
            </a:r>
            <a:endParaRPr lang="ca-ES" dirty="0" smtClean="0"/>
          </a:p>
        </p:txBody>
      </p:sp>
    </p:spTree>
  </p:cSld>
  <p:clrMapOvr>
    <a:masterClrMapping/>
  </p:clrMapOvr>
  <p:transition spd="slow">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1 Título"/>
          <p:cNvSpPr>
            <a:spLocks noGrp="1"/>
          </p:cNvSpPr>
          <p:nvPr>
            <p:ph type="title"/>
          </p:nvPr>
        </p:nvSpPr>
        <p:spPr/>
        <p:txBody>
          <a:bodyPr/>
          <a:lstStyle/>
          <a:p>
            <a:pPr eaLnBrk="1" hangingPunct="1"/>
            <a:r>
              <a:rPr lang="es-ES" b="1" smtClean="0">
                <a:solidFill>
                  <a:schemeClr val="tx1"/>
                </a:solidFill>
              </a:rPr>
              <a:t>Logros del proyecto</a:t>
            </a:r>
          </a:p>
        </p:txBody>
      </p:sp>
      <p:sp>
        <p:nvSpPr>
          <p:cNvPr id="44035" name="2 Marcador de contenido"/>
          <p:cNvSpPr>
            <a:spLocks noGrp="1"/>
          </p:cNvSpPr>
          <p:nvPr>
            <p:ph idx="1"/>
          </p:nvPr>
        </p:nvSpPr>
        <p:spPr>
          <a:xfrm>
            <a:off x="457200" y="1341438"/>
            <a:ext cx="8229600" cy="4784725"/>
          </a:xfrm>
        </p:spPr>
        <p:txBody>
          <a:bodyPr/>
          <a:lstStyle/>
          <a:p>
            <a:pPr eaLnBrk="1" hangingPunct="1"/>
            <a:r>
              <a:rPr lang="es-ES" sz="2400" smtClean="0"/>
              <a:t>Nominados al premio Calidad en la Movilidad 2006</a:t>
            </a:r>
          </a:p>
          <a:p>
            <a:pPr eaLnBrk="1" hangingPunct="1"/>
            <a:r>
              <a:rPr lang="es-ES" sz="2400" smtClean="0"/>
              <a:t>Participantes premiados: 2006 y 2007 (mejores experiencias)</a:t>
            </a:r>
          </a:p>
          <a:p>
            <a:pPr eaLnBrk="1" hangingPunct="1"/>
            <a:r>
              <a:rPr lang="es-ES" sz="2400" smtClean="0"/>
              <a:t>Certificado de calidad 2009</a:t>
            </a:r>
          </a:p>
          <a:p>
            <a:pPr eaLnBrk="1" hangingPunct="1"/>
            <a:r>
              <a:rPr lang="es-ES_tradnl" sz="2400" smtClean="0"/>
              <a:t>Mejor baremación universidades</a:t>
            </a:r>
            <a:endParaRPr lang="es-ES" sz="2400" smtClean="0"/>
          </a:p>
          <a:p>
            <a:pPr eaLnBrk="1" hangingPunct="1"/>
            <a:r>
              <a:rPr lang="es-ES" sz="2400" smtClean="0"/>
              <a:t>Premio Nacional Erasmus 2010 a una estudiante de prácticas</a:t>
            </a:r>
          </a:p>
          <a:p>
            <a:pPr eaLnBrk="1" hangingPunct="1"/>
            <a:r>
              <a:rPr lang="es-ES_tradnl" sz="2400" smtClean="0"/>
              <a:t>Participación en jornadas y ferias</a:t>
            </a:r>
          </a:p>
          <a:p>
            <a:pPr eaLnBrk="1" hangingPunct="1">
              <a:buFontTx/>
              <a:buNone/>
            </a:pPr>
            <a:r>
              <a:rPr lang="es-ES_tradnl" sz="2400" smtClean="0"/>
              <a:t> de buenas prácticas</a:t>
            </a:r>
            <a:endParaRPr lang="en-GB" sz="2400" smtClean="0"/>
          </a:p>
        </p:txBody>
      </p:sp>
      <p:pic>
        <p:nvPicPr>
          <p:cNvPr id="110596" name="Picture 4" descr="P7270209"/>
          <p:cNvPicPr>
            <a:picLocks noChangeAspect="1" noChangeArrowheads="1"/>
          </p:cNvPicPr>
          <p:nvPr/>
        </p:nvPicPr>
        <p:blipFill>
          <a:blip r:embed="rId2" cstate="print"/>
          <a:srcRect/>
          <a:stretch>
            <a:fillRect/>
          </a:stretch>
        </p:blipFill>
        <p:spPr bwMode="auto">
          <a:xfrm>
            <a:off x="6950075" y="3933825"/>
            <a:ext cx="2193925" cy="2924175"/>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ChangeArrowheads="1"/>
          </p:cNvSpPr>
          <p:nvPr>
            <p:ph type="title"/>
          </p:nvPr>
        </p:nvSpPr>
        <p:spPr/>
        <p:txBody>
          <a:bodyPr/>
          <a:lstStyle/>
          <a:p>
            <a:pPr eaLnBrk="1" hangingPunct="1"/>
            <a:r>
              <a:rPr lang="es-ES" b="1" smtClean="0">
                <a:solidFill>
                  <a:schemeClr val="tx1"/>
                </a:solidFill>
              </a:rPr>
              <a:t>Aprendizajes del proceso</a:t>
            </a:r>
          </a:p>
        </p:txBody>
      </p:sp>
      <p:sp>
        <p:nvSpPr>
          <p:cNvPr id="115714" name="Rectangle 3"/>
          <p:cNvSpPr>
            <a:spLocks noGrp="1" noChangeArrowheads="1"/>
          </p:cNvSpPr>
          <p:nvPr>
            <p:ph type="body" idx="1"/>
          </p:nvPr>
        </p:nvSpPr>
        <p:spPr>
          <a:xfrm>
            <a:off x="457200" y="1196975"/>
            <a:ext cx="8229600" cy="4895850"/>
          </a:xfrm>
        </p:spPr>
        <p:txBody>
          <a:bodyPr/>
          <a:lstStyle/>
          <a:p>
            <a:pPr eaLnBrk="1" hangingPunct="1">
              <a:lnSpc>
                <a:spcPct val="80000"/>
              </a:lnSpc>
            </a:pPr>
            <a:r>
              <a:rPr lang="en-GB" sz="2400" smtClean="0"/>
              <a:t>Mayor interés femenino</a:t>
            </a:r>
          </a:p>
          <a:p>
            <a:pPr eaLnBrk="1" hangingPunct="1">
              <a:lnSpc>
                <a:spcPct val="80000"/>
              </a:lnSpc>
            </a:pPr>
            <a:r>
              <a:rPr lang="en-GB" sz="2400" smtClean="0"/>
              <a:t>Mayor interés en países habla inglesa (lengua trabajo)</a:t>
            </a:r>
            <a:endParaRPr lang="es-ES" sz="2400" smtClean="0"/>
          </a:p>
          <a:p>
            <a:pPr eaLnBrk="1" hangingPunct="1">
              <a:lnSpc>
                <a:spcPct val="80000"/>
              </a:lnSpc>
            </a:pPr>
            <a:r>
              <a:rPr lang="en-GB" sz="2400" smtClean="0"/>
              <a:t>Creciente interés de los titulados: crisis económica</a:t>
            </a:r>
            <a:endParaRPr lang="es-ES" sz="2400" smtClean="0"/>
          </a:p>
          <a:p>
            <a:pPr eaLnBrk="1" hangingPunct="1">
              <a:lnSpc>
                <a:spcPct val="80000"/>
              </a:lnSpc>
            </a:pPr>
            <a:r>
              <a:rPr lang="en-GB" sz="2400" smtClean="0"/>
              <a:t>Duración de 24-26 semanas es adecuada.</a:t>
            </a:r>
            <a:endParaRPr lang="es-ES" sz="2400" smtClean="0"/>
          </a:p>
          <a:p>
            <a:pPr eaLnBrk="1" hangingPunct="1">
              <a:lnSpc>
                <a:spcPct val="80000"/>
              </a:lnSpc>
              <a:buFontTx/>
              <a:buNone/>
            </a:pPr>
            <a:r>
              <a:rPr lang="en-GB" sz="2400" smtClean="0"/>
              <a:t>Buenas prácticas: </a:t>
            </a:r>
          </a:p>
          <a:p>
            <a:pPr lvl="1" eaLnBrk="1" hangingPunct="1">
              <a:lnSpc>
                <a:spcPct val="80000"/>
              </a:lnSpc>
            </a:pPr>
            <a:r>
              <a:rPr lang="en-GB" sz="2400" smtClean="0"/>
              <a:t>Valorización del proyecto asegura compromiso institucional</a:t>
            </a:r>
          </a:p>
          <a:p>
            <a:pPr lvl="1" eaLnBrk="1" hangingPunct="1">
              <a:lnSpc>
                <a:spcPct val="80000"/>
              </a:lnSpc>
            </a:pPr>
            <a:r>
              <a:rPr lang="en-GB" sz="2400" smtClean="0"/>
              <a:t>Revisar a fondo cada socio nuevo, fidelizar socios</a:t>
            </a:r>
          </a:p>
          <a:p>
            <a:pPr lvl="1" eaLnBrk="1" hangingPunct="1">
              <a:lnSpc>
                <a:spcPct val="80000"/>
              </a:lnSpc>
            </a:pPr>
            <a:r>
              <a:rPr lang="en-GB" sz="2400" smtClean="0"/>
              <a:t>Esfuerzo, tiempo, compromiso</a:t>
            </a:r>
          </a:p>
          <a:p>
            <a:pPr lvl="1" eaLnBrk="1" hangingPunct="1">
              <a:lnSpc>
                <a:spcPct val="80000"/>
              </a:lnSpc>
            </a:pPr>
            <a:r>
              <a:rPr lang="en-GB" sz="2400" smtClean="0"/>
              <a:t>La orientación profesional incrementa la efectividad de graduados al buscar empleo y es complemento necesario de todo programa formativo.</a:t>
            </a:r>
          </a:p>
          <a:p>
            <a:pPr lvl="1" eaLnBrk="1" hangingPunct="1">
              <a:lnSpc>
                <a:spcPct val="80000"/>
              </a:lnSpc>
            </a:pPr>
            <a:r>
              <a:rPr lang="en-GB" sz="2400" smtClean="0"/>
              <a:t>Formar a los tutores (profesores) incrementa su motivación y compromiso.</a:t>
            </a:r>
          </a:p>
          <a:p>
            <a:pPr lvl="1" eaLnBrk="1" hangingPunct="1">
              <a:lnSpc>
                <a:spcPct val="80000"/>
              </a:lnSpc>
              <a:buFontTx/>
              <a:buNone/>
            </a:pPr>
            <a:r>
              <a:rPr lang="es-ES" sz="2000" smtClean="0"/>
              <a:t>- </a:t>
            </a:r>
          </a:p>
          <a:p>
            <a:pPr eaLnBrk="1" hangingPunct="1">
              <a:lnSpc>
                <a:spcPct val="80000"/>
              </a:lnSpc>
            </a:pPr>
            <a:endParaRPr lang="ca-ES" sz="2000" smtClean="0"/>
          </a:p>
        </p:txBody>
      </p:sp>
    </p:spTree>
  </p:cSld>
  <p:clrMapOvr>
    <a:masterClrMapping/>
  </p:clrMapOvr>
  <p:transition spd="slow">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1 Título"/>
          <p:cNvSpPr>
            <a:spLocks noGrp="1"/>
          </p:cNvSpPr>
          <p:nvPr>
            <p:ph type="title"/>
          </p:nvPr>
        </p:nvSpPr>
        <p:spPr>
          <a:xfrm>
            <a:off x="457200" y="274638"/>
            <a:ext cx="8229600" cy="1011237"/>
          </a:xfrm>
        </p:spPr>
        <p:txBody>
          <a:bodyPr/>
          <a:lstStyle/>
          <a:p>
            <a:r>
              <a:rPr lang="es-ES" b="1" smtClean="0">
                <a:solidFill>
                  <a:schemeClr val="tx1"/>
                </a:solidFill>
              </a:rPr>
              <a:t>Retos</a:t>
            </a:r>
          </a:p>
        </p:txBody>
      </p:sp>
      <p:sp>
        <p:nvSpPr>
          <p:cNvPr id="117762" name="2 Marcador de contenido"/>
          <p:cNvSpPr>
            <a:spLocks noGrp="1"/>
          </p:cNvSpPr>
          <p:nvPr>
            <p:ph idx="1"/>
          </p:nvPr>
        </p:nvSpPr>
        <p:spPr>
          <a:xfrm>
            <a:off x="457200" y="1143000"/>
            <a:ext cx="8229600" cy="4983163"/>
          </a:xfrm>
        </p:spPr>
        <p:txBody>
          <a:bodyPr/>
          <a:lstStyle/>
          <a:p>
            <a:r>
              <a:rPr lang="es-ES" sz="2400" smtClean="0"/>
              <a:t>Aumentar la movilidad</a:t>
            </a:r>
          </a:p>
          <a:p>
            <a:pPr lvl="1"/>
            <a:r>
              <a:rPr lang="es-ES" sz="2400" smtClean="0"/>
              <a:t>masculina</a:t>
            </a:r>
          </a:p>
          <a:p>
            <a:pPr lvl="1"/>
            <a:r>
              <a:rPr lang="es-ES" sz="2400" smtClean="0"/>
              <a:t>personas con gran discapacidad</a:t>
            </a:r>
          </a:p>
          <a:p>
            <a:pPr lvl="1"/>
            <a:r>
              <a:rPr lang="es-ES" sz="2400" smtClean="0"/>
              <a:t>a otros países</a:t>
            </a:r>
          </a:p>
          <a:p>
            <a:r>
              <a:rPr lang="es-ES" sz="2400" smtClean="0"/>
              <a:t>Aumentar el número de becas en el futuro</a:t>
            </a:r>
          </a:p>
          <a:p>
            <a:r>
              <a:rPr lang="en-GB" sz="2400" smtClean="0"/>
              <a:t>Necesidad de diversificar sector/tipo de organizaciones de acogida para dar oportunidad a un mayor  número de perfiles profesionales </a:t>
            </a:r>
          </a:p>
          <a:p>
            <a:r>
              <a:rPr lang="en-GB" sz="2400" smtClean="0"/>
              <a:t>Cambios/flexibilización de la gestión</a:t>
            </a:r>
          </a:p>
          <a:p>
            <a:r>
              <a:rPr lang="en-GB" sz="2400" smtClean="0"/>
              <a:t>Fomento del retorno del talento</a:t>
            </a:r>
          </a:p>
          <a:p>
            <a:endParaRPr lang="es-ES" sz="2400" smtClean="0"/>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Título"/>
          <p:cNvSpPr>
            <a:spLocks noGrp="1"/>
          </p:cNvSpPr>
          <p:nvPr>
            <p:ph type="title"/>
          </p:nvPr>
        </p:nvSpPr>
        <p:spPr/>
        <p:txBody>
          <a:bodyPr/>
          <a:lstStyle/>
          <a:p>
            <a:pPr eaLnBrk="1" hangingPunct="1"/>
            <a:r>
              <a:rPr lang="es-ES" b="1" smtClean="0">
                <a:solidFill>
                  <a:schemeClr val="tx1"/>
                </a:solidFill>
              </a:rPr>
              <a:t>Contexto institucional</a:t>
            </a:r>
          </a:p>
        </p:txBody>
      </p:sp>
      <p:sp>
        <p:nvSpPr>
          <p:cNvPr id="24578" name="2 Marcador de contenido"/>
          <p:cNvSpPr>
            <a:spLocks noGrp="1"/>
          </p:cNvSpPr>
          <p:nvPr>
            <p:ph idx="1"/>
          </p:nvPr>
        </p:nvSpPr>
        <p:spPr/>
        <p:txBody>
          <a:bodyPr/>
          <a:lstStyle/>
          <a:p>
            <a:pPr eaLnBrk="1" hangingPunct="1"/>
            <a:r>
              <a:rPr lang="es-ES" smtClean="0"/>
              <a:t>Vinculado a las políticas de empleabilidad e internacionalización de la UJI</a:t>
            </a:r>
          </a:p>
          <a:p>
            <a:pPr lvl="1" eaLnBrk="1" hangingPunct="1"/>
            <a:r>
              <a:rPr lang="es-ES" smtClean="0"/>
              <a:t>Plan estratégico institucional</a:t>
            </a:r>
          </a:p>
          <a:p>
            <a:pPr eaLnBrk="1" hangingPunct="1"/>
            <a:r>
              <a:rPr lang="es-ES" smtClean="0"/>
              <a:t>Sostenibilidad</a:t>
            </a:r>
          </a:p>
          <a:p>
            <a:pPr eaLnBrk="1" hangingPunct="1"/>
            <a:r>
              <a:rPr lang="es-ES" smtClean="0"/>
              <a:t>Cofinanciación</a:t>
            </a:r>
          </a:p>
          <a:p>
            <a:pPr eaLnBrk="1" hangingPunct="1"/>
            <a:r>
              <a:rPr lang="es-ES" smtClean="0"/>
              <a:t>Transferencia del know-how a otros programas</a:t>
            </a:r>
          </a:p>
        </p:txBody>
      </p:sp>
      <p:sp>
        <p:nvSpPr>
          <p:cNvPr id="24579" name="3 Marcador de fecha"/>
          <p:cNvSpPr>
            <a:spLocks noGrp="1"/>
          </p:cNvSpPr>
          <p:nvPr>
            <p:ph type="dt" sz="quarter" idx="10"/>
          </p:nvPr>
        </p:nvSpPr>
        <p:spPr>
          <a:noFill/>
        </p:spPr>
        <p:txBody>
          <a:bodyPr/>
          <a:lstStyle/>
          <a:p>
            <a:endParaRPr lang="ca-ES" smtClean="0"/>
          </a:p>
        </p:txBody>
      </p:sp>
      <p:pic>
        <p:nvPicPr>
          <p:cNvPr id="24580" name="6 Imagen" descr="rec2-1.jpg"/>
          <p:cNvPicPr>
            <a:picLocks noChangeAspect="1"/>
          </p:cNvPicPr>
          <p:nvPr/>
        </p:nvPicPr>
        <p:blipFill>
          <a:blip r:embed="rId2" cstate="print"/>
          <a:srcRect/>
          <a:stretch>
            <a:fillRect/>
          </a:stretch>
        </p:blipFill>
        <p:spPr bwMode="auto">
          <a:xfrm>
            <a:off x="6588125" y="5157788"/>
            <a:ext cx="2555875" cy="170021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endParaRPr lang="ca-ES" smtClean="0"/>
          </a:p>
        </p:txBody>
      </p:sp>
      <p:pic>
        <p:nvPicPr>
          <p:cNvPr id="118786" name="Picture 5" descr="x_banner OIPEP-ok menut"/>
          <p:cNvPicPr>
            <a:picLocks noGrp="1" noChangeAspect="1" noChangeArrowheads="1"/>
          </p:cNvPicPr>
          <p:nvPr>
            <p:ph type="body" idx="1"/>
          </p:nvPr>
        </p:nvPicPr>
        <p:blipFill>
          <a:blip r:embed="rId2" cstate="print"/>
          <a:srcRect/>
          <a:stretch>
            <a:fillRect/>
          </a:stretch>
        </p:blipFill>
        <p:spPr>
          <a:xfrm>
            <a:off x="0" y="0"/>
            <a:ext cx="3086100" cy="6858000"/>
          </a:xfrm>
        </p:spPr>
      </p:pic>
      <p:sp>
        <p:nvSpPr>
          <p:cNvPr id="97285" name="Rectangle 5"/>
          <p:cNvSpPr>
            <a:spLocks noChangeArrowheads="1"/>
          </p:cNvSpPr>
          <p:nvPr/>
        </p:nvSpPr>
        <p:spPr bwMode="auto">
          <a:xfrm>
            <a:off x="3132138" y="2924175"/>
            <a:ext cx="5761037" cy="2308225"/>
          </a:xfrm>
          <a:prstGeom prst="rect">
            <a:avLst/>
          </a:prstGeom>
          <a:noFill/>
          <a:ln w="9525">
            <a:noFill/>
            <a:miter lim="800000"/>
            <a:headEnd/>
            <a:tailEnd/>
          </a:ln>
          <a:effectLst/>
        </p:spPr>
        <p:txBody>
          <a:bodyPr>
            <a:spAutoFit/>
          </a:bodyPr>
          <a:lstStyle/>
          <a:p>
            <a:pPr>
              <a:defRPr/>
            </a:pPr>
            <a:r>
              <a:rPr lang="es-ES" sz="2400" b="1" dirty="0">
                <a:effectLst>
                  <a:outerShdw blurRad="38100" dist="38100" dir="2700000" algn="tl">
                    <a:srgbClr val="C0C0C0"/>
                  </a:outerShdw>
                </a:effectLst>
              </a:rPr>
              <a:t>Mª Isabel </a:t>
            </a:r>
            <a:r>
              <a:rPr lang="es-ES" sz="2400" b="1" dirty="0" err="1">
                <a:effectLst>
                  <a:outerShdw blurRad="38100" dist="38100" dir="2700000" algn="tl">
                    <a:srgbClr val="C0C0C0"/>
                  </a:outerShdw>
                </a:effectLst>
              </a:rPr>
              <a:t>Beas</a:t>
            </a:r>
            <a:r>
              <a:rPr lang="es-ES" sz="2400" b="1" dirty="0">
                <a:effectLst>
                  <a:outerShdw blurRad="38100" dist="38100" dir="2700000" algn="tl">
                    <a:srgbClr val="C0C0C0"/>
                  </a:outerShdw>
                </a:effectLst>
              </a:rPr>
              <a:t> Collado</a:t>
            </a:r>
          </a:p>
          <a:p>
            <a:pPr>
              <a:defRPr/>
            </a:pPr>
            <a:r>
              <a:rPr lang="es-ES" sz="2400" dirty="0">
                <a:effectLst>
                  <a:outerShdw blurRad="38100" dist="38100" dir="2700000" algn="tl">
                    <a:srgbClr val="C0C0C0"/>
                  </a:outerShdw>
                </a:effectLst>
              </a:rPr>
              <a:t>Responsable Oficina de Inserción Profesional y Estancias en Prácticas</a:t>
            </a:r>
          </a:p>
          <a:p>
            <a:pPr>
              <a:defRPr/>
            </a:pPr>
            <a:r>
              <a:rPr lang="es-ES" sz="2400" dirty="0" err="1">
                <a:effectLst>
                  <a:outerShdw blurRad="38100" dist="38100" dir="2700000" algn="tl">
                    <a:srgbClr val="C0C0C0"/>
                  </a:outerShdw>
                </a:effectLst>
              </a:rPr>
              <a:t>Universitat</a:t>
            </a:r>
            <a:r>
              <a:rPr lang="es-ES" sz="2400" dirty="0">
                <a:effectLst>
                  <a:outerShdw blurRad="38100" dist="38100" dir="2700000" algn="tl">
                    <a:srgbClr val="C0C0C0"/>
                  </a:outerShdw>
                </a:effectLst>
              </a:rPr>
              <a:t> Jaume I. Castellón (SPAIN)</a:t>
            </a:r>
          </a:p>
          <a:p>
            <a:pPr>
              <a:defRPr/>
            </a:pPr>
            <a:r>
              <a:rPr lang="es-ES" sz="2400" dirty="0">
                <a:effectLst>
                  <a:outerShdw blurRad="38100" dist="38100" dir="2700000" algn="tl">
                    <a:srgbClr val="C0C0C0"/>
                  </a:outerShdw>
                </a:effectLst>
                <a:hlinkClick r:id="rId3"/>
              </a:rPr>
              <a:t>mbeas@uji.es</a:t>
            </a:r>
            <a:endParaRPr lang="es-ES" sz="2400" dirty="0">
              <a:effectLst>
                <a:outerShdw blurRad="38100" dist="38100" dir="2700000" algn="tl">
                  <a:srgbClr val="C0C0C0"/>
                </a:outerShdw>
              </a:effectLst>
            </a:endParaRPr>
          </a:p>
          <a:p>
            <a:pPr>
              <a:defRPr/>
            </a:pPr>
            <a:r>
              <a:rPr lang="es-ES" sz="2400" dirty="0">
                <a:effectLst>
                  <a:outerShdw blurRad="38100" dist="38100" dir="2700000" algn="tl">
                    <a:srgbClr val="C0C0C0"/>
                  </a:outerShdw>
                </a:effectLst>
              </a:rPr>
              <a:t>www.uji.es/serveis/oipep</a:t>
            </a:r>
            <a:endParaRPr lang="ca-ES" sz="2400" dirty="0">
              <a:effectLst>
                <a:outerShdw blurRad="38100" dist="38100" dir="2700000" algn="tl">
                  <a:srgbClr val="C0C0C0"/>
                </a:outerShdw>
              </a:effectLst>
            </a:endParaRPr>
          </a:p>
        </p:txBody>
      </p:sp>
      <p:sp>
        <p:nvSpPr>
          <p:cNvPr id="97286" name="Rectangle 6"/>
          <p:cNvSpPr>
            <a:spLocks noChangeArrowheads="1"/>
          </p:cNvSpPr>
          <p:nvPr/>
        </p:nvSpPr>
        <p:spPr bwMode="auto">
          <a:xfrm>
            <a:off x="4500563" y="2132013"/>
            <a:ext cx="1639887" cy="457200"/>
          </a:xfrm>
          <a:prstGeom prst="rect">
            <a:avLst/>
          </a:prstGeom>
          <a:noFill/>
          <a:ln w="9525">
            <a:noFill/>
            <a:miter lim="800000"/>
            <a:headEnd/>
            <a:tailEnd/>
          </a:ln>
          <a:effectLst/>
        </p:spPr>
        <p:txBody>
          <a:bodyPr wrap="none">
            <a:spAutoFit/>
          </a:bodyPr>
          <a:lstStyle/>
          <a:p>
            <a:pPr>
              <a:defRPr/>
            </a:pPr>
            <a:r>
              <a:rPr lang="ca-ES" sz="2400">
                <a:effectLst>
                  <a:outerShdw blurRad="38100" dist="38100" dir="2700000" algn="tl">
                    <a:srgbClr val="C0C0C0"/>
                  </a:outerShdw>
                </a:effectLst>
              </a:rPr>
              <a:t>GRACIAS!</a:t>
            </a: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Título"/>
          <p:cNvSpPr>
            <a:spLocks noGrp="1"/>
          </p:cNvSpPr>
          <p:nvPr>
            <p:ph type="title"/>
          </p:nvPr>
        </p:nvSpPr>
        <p:spPr/>
        <p:txBody>
          <a:bodyPr/>
          <a:lstStyle/>
          <a:p>
            <a:pPr eaLnBrk="1" hangingPunct="1"/>
            <a:endParaRPr lang="es-ES" smtClean="0"/>
          </a:p>
        </p:txBody>
      </p:sp>
      <p:sp>
        <p:nvSpPr>
          <p:cNvPr id="25602" name="3 Marcador de fecha"/>
          <p:cNvSpPr>
            <a:spLocks noGrp="1"/>
          </p:cNvSpPr>
          <p:nvPr>
            <p:ph type="dt" sz="quarter" idx="10"/>
          </p:nvPr>
        </p:nvSpPr>
        <p:spPr>
          <a:noFill/>
        </p:spPr>
        <p:txBody>
          <a:bodyPr/>
          <a:lstStyle/>
          <a:p>
            <a:fld id="{CA28FB1C-4246-4F44-8150-E68EB841E116}" type="datetime1">
              <a:rPr lang="ca-ES" smtClean="0"/>
              <a:pPr/>
              <a:t>12/12/2012</a:t>
            </a:fld>
            <a:endParaRPr lang="ca-ES" smtClean="0"/>
          </a:p>
        </p:txBody>
      </p:sp>
      <p:sp>
        <p:nvSpPr>
          <p:cNvPr id="25603" name="4 Marcador de pie de página"/>
          <p:cNvSpPr>
            <a:spLocks noGrp="1"/>
          </p:cNvSpPr>
          <p:nvPr>
            <p:ph type="ftr" sz="quarter" idx="11"/>
          </p:nvPr>
        </p:nvSpPr>
        <p:spPr>
          <a:noFill/>
        </p:spPr>
        <p:txBody>
          <a:bodyPr/>
          <a:lstStyle/>
          <a:p>
            <a:endParaRPr lang="ca-ES" smtClean="0"/>
          </a:p>
        </p:txBody>
      </p:sp>
      <p:pic>
        <p:nvPicPr>
          <p:cNvPr id="25604" name="Picture 40"/>
          <p:cNvPicPr>
            <a:picLocks noGrp="1" noChangeAspect="1" noChangeArrowheads="1"/>
          </p:cNvPicPr>
          <p:nvPr>
            <p:ph idx="1"/>
          </p:nvPr>
        </p:nvPicPr>
        <p:blipFill>
          <a:blip r:embed="rId2" cstate="print"/>
          <a:srcRect/>
          <a:stretch>
            <a:fillRect/>
          </a:stretch>
        </p:blipFill>
        <p:spPr>
          <a:xfrm>
            <a:off x="755650" y="477838"/>
            <a:ext cx="7531100" cy="5648325"/>
          </a:xfrm>
        </p:spPr>
      </p:pic>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a:lstStyle/>
          <a:p>
            <a:pPr eaLnBrk="1" hangingPunct="1"/>
            <a:r>
              <a:rPr lang="es-ES_tradnl" sz="4000" b="1" smtClean="0">
                <a:solidFill>
                  <a:schemeClr val="tx1"/>
                </a:solidFill>
              </a:rPr>
              <a:t>Oficina de Inserción Profesional y Estancias en Prácticas </a:t>
            </a:r>
          </a:p>
        </p:txBody>
      </p:sp>
      <p:sp>
        <p:nvSpPr>
          <p:cNvPr id="26626" name="Rectangle 3"/>
          <p:cNvSpPr>
            <a:spLocks noGrp="1" noChangeArrowheads="1"/>
          </p:cNvSpPr>
          <p:nvPr>
            <p:ph type="body" idx="1"/>
          </p:nvPr>
        </p:nvSpPr>
        <p:spPr>
          <a:xfrm>
            <a:off x="0" y="1412875"/>
            <a:ext cx="8945563" cy="5040313"/>
          </a:xfrm>
        </p:spPr>
        <p:txBody>
          <a:bodyPr/>
          <a:lstStyle/>
          <a:p>
            <a:pPr marL="990600" lvl="1" indent="-533400" eaLnBrk="1" hangingPunct="1"/>
            <a:r>
              <a:rPr lang="es-ES" smtClean="0"/>
              <a:t>Desde 1998</a:t>
            </a:r>
          </a:p>
          <a:p>
            <a:pPr marL="990600" lvl="1" indent="-533400" eaLnBrk="1" hangingPunct="1"/>
            <a:r>
              <a:rPr lang="es-ES" smtClean="0"/>
              <a:t>Depende del Vicerectorado de Estudiantes, Empleo e Innovación Educativa</a:t>
            </a:r>
            <a:endParaRPr lang="ca-ES" smtClean="0"/>
          </a:p>
          <a:p>
            <a:pPr marL="990600" lvl="1" indent="-533400" eaLnBrk="1" hangingPunct="1"/>
            <a:r>
              <a:rPr lang="es-ES" smtClean="0"/>
              <a:t>Instrumento para la puesta en práctica de políticas relativas a la empleabilidad estudiantil.</a:t>
            </a:r>
          </a:p>
          <a:p>
            <a:pPr marL="990600" lvl="1" indent="-533400" eaLnBrk="1" hangingPunct="1"/>
            <a:r>
              <a:rPr lang="en-GB" smtClean="0"/>
              <a:t>Objetivo: promover la empleabilidad e impulsar las oportunidades profesionales de graduados y estudiantes a través de diversos programas.</a:t>
            </a:r>
          </a:p>
          <a:p>
            <a:pPr marL="2209800" lvl="4" indent="-381000" eaLnBrk="1" hangingPunct="1"/>
            <a:endParaRPr lang="ca-ES" sz="2800" smtClean="0">
              <a:solidFill>
                <a:schemeClr val="bg1"/>
              </a:solidFill>
            </a:endParaRPr>
          </a:p>
        </p:txBody>
      </p:sp>
      <p:pic>
        <p:nvPicPr>
          <p:cNvPr id="26627" name="Picture 5" descr="x_banner OIPEP-ok menut"/>
          <p:cNvPicPr>
            <a:picLocks noChangeAspect="1" noChangeArrowheads="1"/>
          </p:cNvPicPr>
          <p:nvPr/>
        </p:nvPicPr>
        <p:blipFill>
          <a:blip r:embed="rId3" cstate="print"/>
          <a:srcRect/>
          <a:stretch>
            <a:fillRect/>
          </a:stretch>
        </p:blipFill>
        <p:spPr bwMode="auto">
          <a:xfrm>
            <a:off x="8201025" y="4762500"/>
            <a:ext cx="942975" cy="209550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Título"/>
          <p:cNvSpPr>
            <a:spLocks noGrp="1"/>
          </p:cNvSpPr>
          <p:nvPr>
            <p:ph type="title"/>
          </p:nvPr>
        </p:nvSpPr>
        <p:spPr/>
        <p:txBody>
          <a:bodyPr/>
          <a:lstStyle/>
          <a:p>
            <a:endParaRPr lang="es-ES" smtClean="0"/>
          </a:p>
        </p:txBody>
      </p:sp>
      <p:pic>
        <p:nvPicPr>
          <p:cNvPr id="28674" name="Picture 2"/>
          <p:cNvPicPr>
            <a:picLocks noGrp="1" noChangeAspect="1" noChangeArrowheads="1"/>
          </p:cNvPicPr>
          <p:nvPr>
            <p:ph idx="1"/>
          </p:nvPr>
        </p:nvPicPr>
        <p:blipFill>
          <a:blip r:embed="rId2" cstate="print"/>
          <a:srcRect/>
          <a:stretch>
            <a:fillRect/>
          </a:stretch>
        </p:blipFill>
        <p:spPr>
          <a:xfrm>
            <a:off x="1143000" y="855663"/>
            <a:ext cx="6929438" cy="5197475"/>
          </a:xfrm>
        </p:spPr>
      </p:pic>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Título"/>
          <p:cNvSpPr>
            <a:spLocks noGrp="1"/>
          </p:cNvSpPr>
          <p:nvPr>
            <p:ph type="title"/>
          </p:nvPr>
        </p:nvSpPr>
        <p:spPr/>
        <p:txBody>
          <a:bodyPr/>
          <a:lstStyle/>
          <a:p>
            <a:r>
              <a:rPr lang="es-ES" sz="4000" b="1" smtClean="0">
                <a:solidFill>
                  <a:schemeClr val="tx1"/>
                </a:solidFill>
              </a:rPr>
              <a:t>Traineeship</a:t>
            </a:r>
          </a:p>
        </p:txBody>
      </p:sp>
      <p:sp>
        <p:nvSpPr>
          <p:cNvPr id="29698" name="2 Marcador de contenido"/>
          <p:cNvSpPr>
            <a:spLocks noGrp="1"/>
          </p:cNvSpPr>
          <p:nvPr>
            <p:ph idx="1"/>
          </p:nvPr>
        </p:nvSpPr>
        <p:spPr/>
        <p:txBody>
          <a:bodyPr/>
          <a:lstStyle/>
          <a:p>
            <a:r>
              <a:rPr lang="es-ES" sz="2800" smtClean="0"/>
              <a:t>Práctica no laboral en una empresa en Europa</a:t>
            </a:r>
          </a:p>
          <a:p>
            <a:r>
              <a:rPr lang="es-ES" sz="2800" smtClean="0"/>
              <a:t>Con un componente educativo</a:t>
            </a:r>
          </a:p>
          <a:p>
            <a:r>
              <a:rPr lang="es-ES" sz="2800" smtClean="0"/>
              <a:t>Experiencia formal</a:t>
            </a:r>
          </a:p>
          <a:p>
            <a:r>
              <a:rPr lang="es-ES" sz="2800" smtClean="0"/>
              <a:t>Objetivos definidos</a:t>
            </a:r>
          </a:p>
          <a:p>
            <a:r>
              <a:rPr lang="es-ES" sz="2800" smtClean="0"/>
              <a:t>Forma parte o no de un plan de estudis </a:t>
            </a:r>
          </a:p>
          <a:p>
            <a:r>
              <a:rPr lang="es-ES" sz="2800" smtClean="0"/>
              <a:t>Limitada en el tiempo</a:t>
            </a:r>
          </a:p>
          <a:p>
            <a:r>
              <a:rPr lang="es-ES" sz="2800" smtClean="0"/>
              <a:t>Supervisada por un profesional en la empresa y un tutor académico</a:t>
            </a:r>
          </a:p>
          <a:p>
            <a:r>
              <a:rPr lang="es-ES" sz="2800" smtClean="0"/>
              <a:t>Validación y reconocimiento del aprendizaje</a:t>
            </a:r>
          </a:p>
          <a:p>
            <a:endParaRPr lang="es-ES" sz="2800" smtClean="0"/>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1_Diseño predeterminado">
  <a:themeElements>
    <a:clrScheme name="1_Diseño predeterminado 14">
      <a:dk1>
        <a:srgbClr val="0000CC"/>
      </a:dk1>
      <a:lt1>
        <a:srgbClr val="FFFFFF"/>
      </a:lt1>
      <a:dk2>
        <a:srgbClr val="000000"/>
      </a:dk2>
      <a:lt2>
        <a:srgbClr val="808080"/>
      </a:lt2>
      <a:accent1>
        <a:srgbClr val="BBE0E3"/>
      </a:accent1>
      <a:accent2>
        <a:srgbClr val="333399"/>
      </a:accent2>
      <a:accent3>
        <a:srgbClr val="FFFFFF"/>
      </a:accent3>
      <a:accent4>
        <a:srgbClr val="0000AE"/>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iseño predeterminado 13">
        <a:dk1>
          <a:srgbClr val="0000CC"/>
        </a:dk1>
        <a:lt1>
          <a:srgbClr val="F8F8F8"/>
        </a:lt1>
        <a:dk2>
          <a:srgbClr val="000000"/>
        </a:dk2>
        <a:lt2>
          <a:srgbClr val="808080"/>
        </a:lt2>
        <a:accent1>
          <a:srgbClr val="BBE0E3"/>
        </a:accent1>
        <a:accent2>
          <a:srgbClr val="333399"/>
        </a:accent2>
        <a:accent3>
          <a:srgbClr val="FBFBFB"/>
        </a:accent3>
        <a:accent4>
          <a:srgbClr val="0000AE"/>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14">
        <a:dk1>
          <a:srgbClr val="0000CC"/>
        </a:dk1>
        <a:lt1>
          <a:srgbClr val="FFFFFF"/>
        </a:lt1>
        <a:dk2>
          <a:srgbClr val="000000"/>
        </a:dk2>
        <a:lt2>
          <a:srgbClr val="808080"/>
        </a:lt2>
        <a:accent1>
          <a:srgbClr val="BBE0E3"/>
        </a:accent1>
        <a:accent2>
          <a:srgbClr val="333399"/>
        </a:accent2>
        <a:accent3>
          <a:srgbClr val="FFFFFF"/>
        </a:accent3>
        <a:accent4>
          <a:srgbClr val="0000AE"/>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7110</TotalTime>
  <Words>3465</Words>
  <Application>Microsoft Office PowerPoint</Application>
  <PresentationFormat>Presentación en pantalla (4:3)</PresentationFormat>
  <Paragraphs>348</Paragraphs>
  <Slides>50</Slides>
  <Notes>20</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50</vt:i4>
      </vt:variant>
    </vt:vector>
  </HeadingPairs>
  <TitlesOfParts>
    <vt:vector size="53" baseType="lpstr">
      <vt:lpstr>1_Diseño predeterminado</vt:lpstr>
      <vt:lpstr>Acrobat Document</vt:lpstr>
      <vt:lpstr>Gráfico</vt:lpstr>
      <vt:lpstr>Incidencia de las acciones Leonardo en la Empleabilidad e Inserción Laboral: Experiencia Leonardo en la Universitat Jaume I de Castellón.</vt:lpstr>
      <vt:lpstr>Contenidos:</vt:lpstr>
      <vt:lpstr>Diapositiva 3</vt:lpstr>
      <vt:lpstr>Universitat Jaume I  </vt:lpstr>
      <vt:lpstr>Contexto institucional</vt:lpstr>
      <vt:lpstr>Diapositiva 6</vt:lpstr>
      <vt:lpstr>Oficina de Inserción Profesional y Estancias en Prácticas </vt:lpstr>
      <vt:lpstr>Diapositiva 8</vt:lpstr>
      <vt:lpstr>Traineeship</vt:lpstr>
      <vt:lpstr>Prácticas Externas curriculares</vt:lpstr>
      <vt:lpstr>Reconocimiento a empresas</vt:lpstr>
      <vt:lpstr> Leonardo: Objetivos</vt:lpstr>
      <vt:lpstr>Proceso</vt:lpstr>
      <vt:lpstr>Plan formativo </vt:lpstr>
      <vt:lpstr>Diapositiva 15</vt:lpstr>
      <vt:lpstr>Diapositiva 16</vt:lpstr>
      <vt:lpstr>Seguimiento</vt:lpstr>
      <vt:lpstr>Organización y gestión </vt:lpstr>
      <vt:lpstr>Empleabilidad</vt:lpstr>
      <vt:lpstr>Factores de empleabilidad, según Comisión Europea</vt:lpstr>
      <vt:lpstr>Diapositiva 21</vt:lpstr>
      <vt:lpstr>Variables relacionadas con el  éxito en el ajuste</vt:lpstr>
      <vt:lpstr>Variables clave en la empleabilidad. Resumen </vt:lpstr>
      <vt:lpstr>Variables clave en el ajuste empleo-estudios</vt:lpstr>
      <vt:lpstr>Grupos que han realizado movilidad internacional vs No</vt:lpstr>
      <vt:lpstr>Transición al mercado de trabajo</vt:lpstr>
      <vt:lpstr>Prospección de carrera </vt:lpstr>
      <vt:lpstr>Calidad del empleo</vt:lpstr>
      <vt:lpstr>Nivel de competencias</vt:lpstr>
      <vt:lpstr>Comparación 2006-2010</vt:lpstr>
      <vt:lpstr>Conclusiones (i)</vt:lpstr>
      <vt:lpstr>Conclusiones (ii)</vt:lpstr>
      <vt:lpstr>Conclusiones (iii)</vt:lpstr>
      <vt:lpstr>Evolución inserción Programa Leonardo</vt:lpstr>
      <vt:lpstr>Qué dicen los empleadores: déficit en competencias</vt:lpstr>
      <vt:lpstr>Ganancia en competencias </vt:lpstr>
      <vt:lpstr>Grupo de discusión 2012:Conclusiones</vt:lpstr>
      <vt:lpstr>Diapositiva 38</vt:lpstr>
      <vt:lpstr>Resultados Encuesta Inserción y Movilidad (2012)</vt:lpstr>
      <vt:lpstr>Participantes en programas Leonardo</vt:lpstr>
      <vt:lpstr>Características del Empleo</vt:lpstr>
      <vt:lpstr>Resultados diferenciales</vt:lpstr>
      <vt:lpstr>Retorno a España</vt:lpstr>
      <vt:lpstr>Relatos de éxito</vt:lpstr>
      <vt:lpstr>Diapositiva 45</vt:lpstr>
      <vt:lpstr>Conclusiones</vt:lpstr>
      <vt:lpstr>Logros del proyecto</vt:lpstr>
      <vt:lpstr>Aprendizajes del proceso</vt:lpstr>
      <vt:lpstr>Retos</vt:lpstr>
      <vt:lpstr>Diapositiva 50</vt:lpstr>
    </vt:vector>
  </TitlesOfParts>
  <Company>Universitat Jaume 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HERRAMIENTAS EN LA BÚSQUEDA DE EMPLEO PARA TITULADOS DE LA UJI</dc:title>
  <dc:creator>Servei d'Informàtica</dc:creator>
  <cp:lastModifiedBy>oipep</cp:lastModifiedBy>
  <cp:revision>250</cp:revision>
  <cp:lastPrinted>2001-03-06T08:39:25Z</cp:lastPrinted>
  <dcterms:created xsi:type="dcterms:W3CDTF">2000-12-12T16:12:44Z</dcterms:created>
  <dcterms:modified xsi:type="dcterms:W3CDTF">2012-12-12T07:18:12Z</dcterms:modified>
</cp:coreProperties>
</file>